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3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3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tags/tag10.xml" ContentType="application/vnd.openxmlformats-officedocument.presentationml.tags+xml"/>
  <Override PartName="/ppt/notesSlides/notesSlide44.xml" ContentType="application/vnd.openxmlformats-officedocument.presentationml.notesSlide+xml"/>
  <Override PartName="/ppt/tags/tag11.xml" ContentType="application/vnd.openxmlformats-officedocument.presentationml.tags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tags/tag12.xml" ContentType="application/vnd.openxmlformats-officedocument.presentationml.tags+xml"/>
  <Override PartName="/ppt/notesSlides/notesSlide51.xml" ContentType="application/vnd.openxmlformats-officedocument.presentationml.notesSlide+xml"/>
  <Override PartName="/ppt/tags/tag13.xml" ContentType="application/vnd.openxmlformats-officedocument.presentationml.tags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tags/tag14.xml" ContentType="application/vnd.openxmlformats-officedocument.presentationml.tags+xml"/>
  <Override PartName="/ppt/notesSlides/notesSlide54.xml" ContentType="application/vnd.openxmlformats-officedocument.presentationml.notesSlide+xml"/>
  <Override PartName="/ppt/tags/tag15.xml" ContentType="application/vnd.openxmlformats-officedocument.presentationml.tags+xml"/>
  <Override PartName="/ppt/notesSlides/notesSlide55.xml" ContentType="application/vnd.openxmlformats-officedocument.presentationml.notesSlide+xml"/>
  <Override PartName="/ppt/tags/tag16.xml" ContentType="application/vnd.openxmlformats-officedocument.presentationml.tags+xml"/>
  <Override PartName="/ppt/notesSlides/notesSlide56.xml" ContentType="application/vnd.openxmlformats-officedocument.presentationml.notesSlide+xml"/>
  <Override PartName="/ppt/tags/tag17.xml" ContentType="application/vnd.openxmlformats-officedocument.presentationml.tags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tags/tag18.xml" ContentType="application/vnd.openxmlformats-officedocument.presentationml.tags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tags/tag19.xml" ContentType="application/vnd.openxmlformats-officedocument.presentationml.tags+xml"/>
  <Override PartName="/ppt/notesSlides/notesSlide65.xml" ContentType="application/vnd.openxmlformats-officedocument.presentationml.notesSlide+xml"/>
  <Override PartName="/ppt/tags/tag20.xml" ContentType="application/vnd.openxmlformats-officedocument.presentationml.tags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  <p:sldMasterId id="2147483654" r:id="rId2"/>
    <p:sldMasterId id="2147483660" r:id="rId3"/>
    <p:sldMasterId id="2147483672" r:id="rId4"/>
  </p:sldMasterIdLst>
  <p:notesMasterIdLst>
    <p:notesMasterId r:id="rId78"/>
  </p:notesMasterIdLst>
  <p:sldIdLst>
    <p:sldId id="256" r:id="rId5"/>
    <p:sldId id="257" r:id="rId6"/>
    <p:sldId id="258" r:id="rId7"/>
    <p:sldId id="431" r:id="rId8"/>
    <p:sldId id="450" r:id="rId9"/>
    <p:sldId id="433" r:id="rId10"/>
    <p:sldId id="434" r:id="rId11"/>
    <p:sldId id="436" r:id="rId12"/>
    <p:sldId id="393" r:id="rId13"/>
    <p:sldId id="447" r:id="rId14"/>
    <p:sldId id="394" r:id="rId15"/>
    <p:sldId id="437" r:id="rId16"/>
    <p:sldId id="438" r:id="rId17"/>
    <p:sldId id="439" r:id="rId18"/>
    <p:sldId id="440" r:id="rId19"/>
    <p:sldId id="441" r:id="rId20"/>
    <p:sldId id="442" r:id="rId21"/>
    <p:sldId id="267" r:id="rId22"/>
    <p:sldId id="404" r:id="rId23"/>
    <p:sldId id="417" r:id="rId24"/>
    <p:sldId id="406" r:id="rId25"/>
    <p:sldId id="405" r:id="rId26"/>
    <p:sldId id="407" r:id="rId27"/>
    <p:sldId id="408" r:id="rId28"/>
    <p:sldId id="425" r:id="rId29"/>
    <p:sldId id="410" r:id="rId30"/>
    <p:sldId id="411" r:id="rId31"/>
    <p:sldId id="414" r:id="rId32"/>
    <p:sldId id="415" r:id="rId33"/>
    <p:sldId id="421" r:id="rId34"/>
    <p:sldId id="418" r:id="rId35"/>
    <p:sldId id="419" r:id="rId36"/>
    <p:sldId id="422" r:id="rId37"/>
    <p:sldId id="311" r:id="rId38"/>
    <p:sldId id="448" r:id="rId39"/>
    <p:sldId id="451" r:id="rId40"/>
    <p:sldId id="313" r:id="rId41"/>
    <p:sldId id="314" r:id="rId42"/>
    <p:sldId id="315" r:id="rId43"/>
    <p:sldId id="316" r:id="rId44"/>
    <p:sldId id="317" r:id="rId45"/>
    <p:sldId id="318" r:id="rId46"/>
    <p:sldId id="319" r:id="rId47"/>
    <p:sldId id="320" r:id="rId48"/>
    <p:sldId id="321" r:id="rId49"/>
    <p:sldId id="277" r:id="rId50"/>
    <p:sldId id="278" r:id="rId51"/>
    <p:sldId id="452" r:id="rId52"/>
    <p:sldId id="280" r:id="rId53"/>
    <p:sldId id="281" r:id="rId54"/>
    <p:sldId id="282" r:id="rId55"/>
    <p:sldId id="283" r:id="rId56"/>
    <p:sldId id="284" r:id="rId57"/>
    <p:sldId id="285" r:id="rId58"/>
    <p:sldId id="286" r:id="rId59"/>
    <p:sldId id="287" r:id="rId60"/>
    <p:sldId id="288" r:id="rId61"/>
    <p:sldId id="443" r:id="rId62"/>
    <p:sldId id="275" r:id="rId63"/>
    <p:sldId id="446" r:id="rId64"/>
    <p:sldId id="289" r:id="rId65"/>
    <p:sldId id="290" r:id="rId66"/>
    <p:sldId id="291" r:id="rId67"/>
    <p:sldId id="292" r:id="rId68"/>
    <p:sldId id="293" r:id="rId69"/>
    <p:sldId id="294" r:id="rId70"/>
    <p:sldId id="426" r:id="rId71"/>
    <p:sldId id="427" r:id="rId72"/>
    <p:sldId id="428" r:id="rId73"/>
    <p:sldId id="429" r:id="rId74"/>
    <p:sldId id="430" r:id="rId75"/>
    <p:sldId id="297" r:id="rId76"/>
    <p:sldId id="299" r:id="rId77"/>
  </p:sldIdLst>
  <p:sldSz cx="9144000" cy="5149850"/>
  <p:notesSz cx="9144000" cy="5149850"/>
  <p:defaultTextStyle>
    <a:defPPr>
      <a:defRPr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7E868BA-0097-9F0A-DA65-7F6C9FE373CD}" name="Wieser, Alexandra" initials="WA" userId="S-1-5-21-220523388-602609370-1801674531-203769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BEB4"/>
    <a:srgbClr val="51C4AF"/>
    <a:srgbClr val="339582"/>
    <a:srgbClr val="CDEFED"/>
    <a:srgbClr val="99DFDA"/>
    <a:srgbClr val="BFEBE8"/>
    <a:srgbClr val="B7E1EB"/>
    <a:srgbClr val="A1DFD3"/>
    <a:srgbClr val="BDE9E1"/>
    <a:srgbClr val="454C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>
              <a:solidFill>
                <a:schemeClr val="lt1"/>
              </a:solidFill>
            </a:ln>
          </a:left>
          <a:right>
            <a:ln w="12700">
              <a:solidFill>
                <a:schemeClr val="lt1"/>
              </a:solidFill>
            </a:ln>
          </a:right>
          <a:top>
            <a:ln w="12700">
              <a:solidFill>
                <a:schemeClr val="lt1"/>
              </a:solidFill>
            </a:ln>
          </a:top>
          <a:bottom>
            <a:ln w="12700">
              <a:solidFill>
                <a:schemeClr val="lt1"/>
              </a:solidFill>
            </a:ln>
          </a:bottom>
          <a:insideH>
            <a:ln w="12700">
              <a:solidFill>
                <a:schemeClr val="lt1"/>
              </a:solidFill>
            </a:ln>
          </a:insideH>
          <a:insideV>
            <a:ln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  <a:fill>
          <a:solidFill>
            <a:schemeClr val="accent1">
              <a:tint val="40000"/>
            </a:schemeClr>
          </a:solidFill>
        </a:fill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fontRef idx="minor">
          <a:prstClr val="black"/>
        </a:fontRef>
        <a:schemeClr val="lt1"/>
      </a:tcTxStyle>
      <a:tcStyle>
        <a:tcBdr>
          <a:bottom>
            <a:ln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30" autoAdjust="0"/>
  </p:normalViewPr>
  <p:slideViewPr>
    <p:cSldViewPr>
      <p:cViewPr varScale="1">
        <p:scale>
          <a:sx n="78" d="100"/>
          <a:sy n="78" d="100"/>
        </p:scale>
        <p:origin x="940" y="3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962400" cy="258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 bwMode="auto">
          <a:xfrm>
            <a:off x="5180013" y="0"/>
            <a:ext cx="3962400" cy="258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2653114-65AC-40E6-BCE8-D20A695B39E5}" type="datetimeFigureOut">
              <a:rPr lang="de-DE"/>
              <a:t>26.01.2026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3030538" y="644525"/>
            <a:ext cx="3082925" cy="1736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>
              <a:defRPr/>
            </a:pPr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 bwMode="auto">
          <a:xfrm>
            <a:off x="914400" y="2478088"/>
            <a:ext cx="7315200" cy="20288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>
              <a:defRPr/>
            </a:pPr>
            <a:r>
              <a:rPr lang="de-DE"/>
              <a:t>Mastertextformat bearbeiten</a:t>
            </a:r>
            <a:endParaRPr/>
          </a:p>
          <a:p>
            <a:pPr lvl="1">
              <a:defRPr/>
            </a:pPr>
            <a:r>
              <a:rPr lang="de-DE"/>
              <a:t>Zweite Ebene</a:t>
            </a:r>
            <a:endParaRPr/>
          </a:p>
          <a:p>
            <a:pPr lvl="2">
              <a:defRPr/>
            </a:pPr>
            <a:r>
              <a:rPr lang="de-DE"/>
              <a:t>Dritte Ebene</a:t>
            </a:r>
            <a:endParaRPr/>
          </a:p>
          <a:p>
            <a:pPr lvl="3">
              <a:defRPr/>
            </a:pPr>
            <a:r>
              <a:rPr lang="de-DE"/>
              <a:t>Vierte Ebene</a:t>
            </a:r>
            <a:endParaRPr/>
          </a:p>
          <a:p>
            <a:pPr lvl="4">
              <a:defRPr/>
            </a:pPr>
            <a:r>
              <a:rPr lang="de-DE"/>
              <a:t>Fünfte Ebene</a:t>
            </a:r>
            <a:endParaRPr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 bwMode="auto">
          <a:xfrm>
            <a:off x="0" y="4891088"/>
            <a:ext cx="3962400" cy="2587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 bwMode="auto">
          <a:xfrm>
            <a:off x="5180013" y="4891088"/>
            <a:ext cx="3962400" cy="2587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9E3E8CD-30B5-4182-AD33-6588B7B1EFD2}" type="slidenum">
              <a:rPr lang="de-DE"/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>
      <a:defRPr sz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1</a:t>
            </a:fld>
            <a:endParaRPr lang="de-D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50C494A-E348-082A-220D-7CE7D49AEA6F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F91C11-34F2-A62B-87E9-364A91867E12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04867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637012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864129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6313927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5071123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9E3E8CD-30B5-4182-AD33-6588B7B1EFD2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413885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22F75C-0BFD-B2D9-39AC-3AEAC9A1796B}" type="slidenum"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22F75C-0BFD-B2D9-39AC-3AEAC9A1796B}" type="slidenum"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5681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03703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2E62FF-81ED-4395-B5D4-3A3F9724B7A6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32600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24ED24-843F-2890-4E83-CB1B0FA7737C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5447426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B29335-2618-846D-0B32-D317F4EF7319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F076B57-2A9E-E799-A612-3403A70894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5785B255-DFE3-B4FC-2511-276ED1C43D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2F21C1F-4B52-3718-FB1C-2C2EA0BA9C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3474163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48AEC1-6223-F101-300A-129CC58D174B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8776511-F96C-7A64-F53E-6968283100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C2290181-CE5C-29A2-E3E1-70F1332F322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5C96E10-44E2-7ACC-FEA9-770027BD18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244026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9F48D5-52E3-8BAC-524F-F1DCEA5BBAE3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2CD2B5CD-96C8-FC09-47B4-2F744C3E91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B9E0E9E-04C5-0E6B-649B-BEA72021D40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D37C6B2-AA60-7A80-4B64-C64E648BBC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1264339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DC832C-B813-DBDE-8B87-141F9E8B2334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9FAF39E1-B31F-2D74-D473-5EDD48D1EC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A665877-451F-510B-9F81-C22E2D5B27C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2F77E1F-5198-C0D1-1CD9-77F3922EB2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32041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3D78B-B169-BC78-E760-0581BEC5524C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ADD42ECF-1243-81C3-4786-2956DC504F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49C21DDD-F322-1D47-E384-4FBB02B19E7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203356E-E3AE-D24C-22E6-FB15F7CAA3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676478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BB7D1-2118-A039-E5D3-8C1FD150FADB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B0CA9F3-A7A1-E5C8-36FE-684F03503C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5CA759A5-802F-3D07-2AEB-D00F9B4ED93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5E684B3-FA47-D293-80D3-0DFA5B7017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8793510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EC918-0DFE-5DFB-EE85-01E243685301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6C48D2D-1AD5-8CE8-1A99-9B4394F75F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105F6334-7F56-27BA-3805-C8AB1DDEB61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C72088F-201F-0017-3373-97C7639E22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5367526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E9330-FEDF-7024-DD31-1A797AA16448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0F31F50B-D76D-4F45-5380-CF571264F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83A5E2D2-1E5C-AA91-CD47-F0A3610E1F2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E03620D-4B90-EC1E-524C-74CB875399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773875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E0FCC-9E9B-1BF4-7F1F-9B70A58F246F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F16838F-2D21-ADDB-E70B-9D90115442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DC3E593D-9A88-CDD1-BD8D-EF57CC47DC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F7A8C15-3D80-9647-AEBB-66EFD2488D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81038555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79344-E08E-5036-69F3-D183715110F5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262DD7F-818B-6338-174E-500D93F7A8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80443C8-6238-B8E4-3269-383E66FF986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C266D89-3388-6078-2F90-6A86E4F99E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9252732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C7750-2B3B-05B8-8FE1-362345DDC324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B51125A-713A-9EE5-D633-99D1FC5BF6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70EEA3F1-1B49-27F8-574C-20CBCFABAC6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8867E2F-EDC3-5E47-CC16-978A22B16E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4276930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6F9B8E-2404-6797-AFE1-FB9EC9DCCC72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783FD17-A6D1-F00F-60BA-E96B3A051A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6C780E1-8CE0-B661-31BC-B9AAB0A536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D9C144F-62C8-82A1-7754-F3DC5C411A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177465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5F5451-E5F5-7621-9A33-ABA05E007E5E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A565B5D-6889-FC94-1010-E75FB370E5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FEDFC54-57E4-FA71-4D3F-B67CF080B91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3BEAE12-FCFA-9F6A-3834-39DFD08E9A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003559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24ED24-843F-2890-4E83-CB1B0FA7737C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r>
              <a:rPr lang="de-DE" dirty="0"/>
              <a:t>Monitor und Pfeile eingefügt, Blöcke verschoben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5171634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9152847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43099683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778560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0192336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63418756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4229823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6021744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r>
              <a:rPr lang="de-DE" dirty="0"/>
              <a:t>Blockfarben angepasst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46</a:t>
            </a:fld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47</a:t>
            </a:fld>
            <a:endParaRPr lang="de-DE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48</a:t>
            </a:fld>
            <a:endParaRPr lang="de-DE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AF27E60-0C3A-326F-9BC5-756A3CA0D83D}" type="slidenum">
              <a:rPr/>
              <a:t>49</a:t>
            </a:fld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50</a:t>
            </a:fld>
            <a:endParaRPr lang="de-DE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51</a:t>
            </a:fld>
            <a:endParaRPr lang="de-DE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BE23194-A08B-3724-B496-03D577954676}" type="slidenum">
              <a:rPr/>
              <a:t>52</a:t>
            </a:fld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9A1255F-0FE9-41AF-8160-349002DABF45}" type="slidenum">
              <a:rPr/>
              <a:t>53</a:t>
            </a:fld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7C0C0F7-8706-94C0-9A9A-9863E7FD6980}" type="slidenum">
              <a:rPr/>
              <a:t>54</a:t>
            </a:fld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55</a:t>
            </a:fld>
            <a:endParaRPr lang="de-DE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56</a:t>
            </a:fld>
            <a:endParaRPr lang="de-DE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57</a:t>
            </a:fld>
            <a:endParaRPr lang="de-DE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4E01E1-315A-4923-B6D6-6D065C60190C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4472051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4E01E1-315A-4923-B6D6-6D065C60190C}" type="slidenum">
              <a:rPr kumimoji="0" lang="de-DE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5589802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61</a:t>
            </a:fld>
            <a:endParaRPr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B5D26F-4F73-8E3F-1413-0277FB50DAA4}" type="slidenum"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83334FF-B64F-649C-A182-F15AE4BB7A6D}" type="slidenum">
              <a:rPr/>
              <a:t>67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63373518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68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0652780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E3E8CD-30B5-4182-AD33-6588B7B1EFD2}" type="slidenum">
              <a:rPr kumimoji="0" lang="de-DE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0888534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ECB6E-E65C-7DCE-89F1-F564B0CEE3EE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F3AE4A-411A-2ECE-383F-120AC3C2DD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69470F-28F4-5002-1C4B-13D78F6591E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10D72B-7CC4-2A8B-4D82-F4723315BD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70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1278998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6DEC9-7527-9A9B-3DCE-34E966978D0B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9B5D002-E64C-3EE8-44D0-FA272D544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4A7D648E-181C-24DF-2A3E-8064593D4CF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00A65BA-5F23-8BDC-5596-DCFB0E8F17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71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87298477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524ED24-843F-2890-4E83-CB1B0FA7737C}" type="slidenum">
              <a:rPr/>
              <a:t>72</a:t>
            </a:fld>
            <a:endParaRPr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 bwMode="auto"/>
        <p:txBody>
          <a:bodyPr/>
          <a:lstStyle/>
          <a:p>
            <a:pPr>
              <a:defRPr/>
            </a:pPr>
            <a:fld id="{A9E3E8CD-30B5-4182-AD33-6588B7B1EFD2}" type="slidenum">
              <a:rPr lang="de-DE"/>
              <a:t>73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elfoli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 bwMode="auto">
          <a:xfrm>
            <a:off x="685800" y="1596453"/>
            <a:ext cx="7772400" cy="10814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 bwMode="auto">
          <a:xfrm>
            <a:off x="1371600" y="2883916"/>
            <a:ext cx="6400800" cy="12874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Master-Untertitelformat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2F99150-B16A-4E11-9B22-72A48341EE3C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el und Inha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1132636-C42C-4F85-97E4-737B978D9C8B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Zwei Inhalt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 bwMode="auto">
          <a:xfrm>
            <a:off x="45720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 bwMode="auto">
          <a:xfrm>
            <a:off x="470916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10FBC32-1BC9-4CC6-8ACF-A6C32FBA202B}" type="datetime1">
              <a:rPr lang="de-DE"/>
              <a:t>26.01.2026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 bwMode="auto">
          <a:xfrm>
            <a:off x="3591325" y="1834629"/>
            <a:ext cx="341630" cy="881380"/>
          </a:xfrm>
          <a:custGeom>
            <a:avLst/>
            <a:gdLst/>
            <a:ahLst/>
            <a:cxnLst/>
            <a:rect l="l" t="t" r="r" b="b"/>
            <a:pathLst>
              <a:path w="341629" h="881380" extrusionOk="0">
                <a:moveTo>
                  <a:pt x="336245" y="0"/>
                </a:moveTo>
                <a:lnTo>
                  <a:pt x="0" y="67386"/>
                </a:lnTo>
                <a:lnTo>
                  <a:pt x="2667" y="821309"/>
                </a:lnTo>
                <a:lnTo>
                  <a:pt x="341490" y="881253"/>
                </a:lnTo>
              </a:path>
            </a:pathLst>
          </a:custGeom>
          <a:ln w="5334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17" name="bg object 17"/>
          <p:cNvSpPr/>
          <p:nvPr/>
        </p:nvSpPr>
        <p:spPr bwMode="auto">
          <a:xfrm>
            <a:off x="3660109" y="2207103"/>
            <a:ext cx="0" cy="48260"/>
          </a:xfrm>
          <a:custGeom>
            <a:avLst/>
            <a:gdLst/>
            <a:ahLst/>
            <a:cxnLst/>
            <a:rect l="l" t="t" r="r" b="b"/>
            <a:pathLst>
              <a:path h="48260" extrusionOk="0">
                <a:moveTo>
                  <a:pt x="0" y="48171"/>
                </a:moveTo>
                <a:lnTo>
                  <a:pt x="0" y="0"/>
                </a:lnTo>
              </a:path>
            </a:pathLst>
          </a:custGeom>
          <a:ln w="2540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18" name="bg object 18"/>
          <p:cNvSpPr/>
          <p:nvPr/>
        </p:nvSpPr>
        <p:spPr bwMode="auto">
          <a:xfrm>
            <a:off x="3098876" y="1813461"/>
            <a:ext cx="2928620" cy="898525"/>
          </a:xfrm>
          <a:custGeom>
            <a:avLst/>
            <a:gdLst/>
            <a:ahLst/>
            <a:cxnLst/>
            <a:rect l="l" t="t" r="r" b="b"/>
            <a:pathLst>
              <a:path w="2928620" h="898525" extrusionOk="0">
                <a:moveTo>
                  <a:pt x="0" y="898461"/>
                </a:moveTo>
                <a:lnTo>
                  <a:pt x="295998" y="898461"/>
                </a:lnTo>
                <a:lnTo>
                  <a:pt x="295998" y="0"/>
                </a:lnTo>
                <a:lnTo>
                  <a:pt x="835558" y="0"/>
                </a:lnTo>
                <a:lnTo>
                  <a:pt x="834478" y="898461"/>
                </a:lnTo>
                <a:lnTo>
                  <a:pt x="2928239" y="898461"/>
                </a:lnTo>
              </a:path>
            </a:pathLst>
          </a:custGeom>
          <a:ln w="63499">
            <a:solidFill>
              <a:srgbClr val="43525A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4ABC42C-96CC-4F12-958C-30E5936121A9}" type="datetime1">
              <a:rPr lang="de-DE"/>
              <a:t>26.01.2026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Le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A891AC4-F8C8-4A2B-BC25-8BC6CA9F96F1}" type="datetime1">
              <a:rPr lang="de-DE"/>
              <a:t>26.01.2026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elfoli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 bwMode="auto">
          <a:xfrm>
            <a:off x="685800" y="1596453"/>
            <a:ext cx="7772400" cy="10814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 bwMode="auto">
          <a:xfrm>
            <a:off x="1371600" y="2883916"/>
            <a:ext cx="6400800" cy="12874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Master-Untertitelformat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2F99150-B16A-4E11-9B22-72A48341EE3C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7726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el und Inhal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1132636-C42C-4F85-97E4-737B978D9C8B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047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Zwei Inhalt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>
          <a:xfrm>
            <a:off x="549991" y="302620"/>
            <a:ext cx="529590" cy="220345"/>
          </a:xfrm>
          <a:prstGeom prst="rect">
            <a:avLst/>
          </a:prstGeom>
        </p:spPr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 bwMode="auto">
          <a:xfrm>
            <a:off x="45720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 bwMode="auto">
          <a:xfrm>
            <a:off x="470916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>
              <a:defRPr/>
            </a:pPr>
            <a:r>
              <a:rPr lang="de-DE"/>
              <a:t>Mastertextformat bearbeiten</a:t>
            </a: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10FBC32-1BC9-4CC6-8ACF-A6C32FBA202B}" type="datetime1">
              <a:rPr lang="de-DE"/>
              <a:t>26.01.2026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3555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 bwMode="auto">
          <a:xfrm>
            <a:off x="3591325" y="1834629"/>
            <a:ext cx="341630" cy="881380"/>
          </a:xfrm>
          <a:custGeom>
            <a:avLst/>
            <a:gdLst/>
            <a:ahLst/>
            <a:cxnLst/>
            <a:rect l="l" t="t" r="r" b="b"/>
            <a:pathLst>
              <a:path w="341629" h="881380" extrusionOk="0">
                <a:moveTo>
                  <a:pt x="336245" y="0"/>
                </a:moveTo>
                <a:lnTo>
                  <a:pt x="0" y="67386"/>
                </a:lnTo>
                <a:lnTo>
                  <a:pt x="2667" y="821309"/>
                </a:lnTo>
                <a:lnTo>
                  <a:pt x="341490" y="881253"/>
                </a:lnTo>
              </a:path>
            </a:pathLst>
          </a:custGeom>
          <a:ln w="5334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17" name="bg object 17"/>
          <p:cNvSpPr/>
          <p:nvPr/>
        </p:nvSpPr>
        <p:spPr bwMode="auto">
          <a:xfrm>
            <a:off x="3660109" y="2207103"/>
            <a:ext cx="0" cy="48260"/>
          </a:xfrm>
          <a:custGeom>
            <a:avLst/>
            <a:gdLst/>
            <a:ahLst/>
            <a:cxnLst/>
            <a:rect l="l" t="t" r="r" b="b"/>
            <a:pathLst>
              <a:path h="48260" extrusionOk="0">
                <a:moveTo>
                  <a:pt x="0" y="48171"/>
                </a:moveTo>
                <a:lnTo>
                  <a:pt x="0" y="0"/>
                </a:lnTo>
              </a:path>
            </a:pathLst>
          </a:custGeom>
          <a:ln w="2540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4ABC42C-96CC-4F12-958C-30E5936121A9}" type="datetime1">
              <a:rPr lang="de-DE"/>
              <a:t>26.01.2026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5BB5578-5057-4A72-4608-7AE7D6940D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7" name="object 2">
            <a:extLst>
              <a:ext uri="{FF2B5EF4-FFF2-40B4-BE49-F238E27FC236}">
                <a16:creationId xmlns:a16="http://schemas.microsoft.com/office/drawing/2014/main" id="{2692C6E8-A1BD-B564-DCCE-129D9A3875E9}"/>
              </a:ext>
            </a:extLst>
          </p:cNvPr>
          <p:cNvSpPr/>
          <p:nvPr userDrawn="1"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137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Le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A891AC4-F8C8-4A2B-BC25-8BC6CA9F96F1}" type="datetime1">
              <a:rPr lang="de-DE"/>
              <a:t>26.01.2026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85919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B7D0A21-569D-4458-A498-A7D56C8B3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2811"/>
            <a:ext cx="6858000" cy="179291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F099C557-12D9-4702-ADB8-B80EB2740C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4864"/>
            <a:ext cx="6858000" cy="1243355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B997C50-DB49-4108-9CC9-84FCE005E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35B5ADB-13E6-4D9C-A8DC-65C91A5E8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D4EA247-ED40-47AD-9BEB-757FDD41A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459150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D775756-202D-432F-95D1-F86FF6AE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72C28C3-292A-4C88-B2EC-8822C3668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D6A29BE-DB67-4E67-A54A-74F15DA04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8768336-913E-4642-894C-B29F1B66D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1AD975B-2B59-43E5-9544-8C23577F9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49792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60D00D9-5F38-46BC-A75F-81A74836F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3887"/>
            <a:ext cx="7886700" cy="2142194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5413889-3D90-4E6D-9DCA-CA7ED4194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6347"/>
            <a:ext cx="7886700" cy="112652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DCA0BBF-2D9C-4A96-9B52-52D77B156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4C1803B-2F28-44F3-9CDA-A07465C53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AC3FCAE-4241-40D0-9DCA-13D91FF03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34302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CDF2884-7B07-499B-8BBE-A857C25CD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80594764-4CB4-4788-88E6-0AE5F6DBD0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70909"/>
            <a:ext cx="3886200" cy="326753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CFECD785-B81A-4B35-B792-EA0BF033A5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70909"/>
            <a:ext cx="3886200" cy="326753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7E08262F-05AA-4925-BA9F-0BB757204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97509CB2-D4AD-4F54-89B2-C7D88E2F0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D44671B-2016-4E10-844B-C2A6D1525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86604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F5D0730-A769-44C5-BBAC-5D929632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4182"/>
            <a:ext cx="7886700" cy="995400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E8E6AE8D-FBAD-4196-8375-2CCED0FFBF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2429"/>
            <a:ext cx="3868340" cy="61869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28C728A8-05B5-4062-8B0F-AB54B311D6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81126"/>
            <a:ext cx="3868340" cy="276685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8D3D4FE-EEB6-472E-A46F-AA50476FBD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2429"/>
            <a:ext cx="3887391" cy="61869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67207F4D-BD1B-4D66-91F4-30CB32272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81126"/>
            <a:ext cx="3887391" cy="276685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56D8EEF3-5684-4EDF-95E0-831A43FE3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5A430C5A-9BB9-47D9-86FB-488EDF275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1F77F283-15C1-4C42-B746-2C5C03414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810041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7981819-6186-46DA-84C0-7C08DC772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72904FBD-73E2-4E4A-9FED-9EB7286D7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6D4261D-4056-4F6D-8978-AC1896D22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C4471012-0E12-4C93-ACD2-FC8BC1587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6267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E0B88454-4553-4205-BCF1-6F5A98A0F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269DB6BB-99C2-4CE5-A2D8-D5885FB75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878802C-F740-4A06-98A5-1674FFDC9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76112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E9D738E-BCB0-4257-9EB1-4C2051F67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3323"/>
            <a:ext cx="2949178" cy="120163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2D947B0-C861-4C4E-81C8-66391DD00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1484"/>
            <a:ext cx="4629150" cy="365973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DC2E54E-6474-4A4E-BD52-914F427006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4955"/>
            <a:ext cx="2949178" cy="286222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00729A31-317B-4D16-8CFB-BB80DADE5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8D09AB9-333B-4C86-8328-2D60D5991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A4F88131-0EDC-42DE-B7D7-1101C75D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510282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FDAE87C-0E3C-4A67-9C5C-F049B32B4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3323"/>
            <a:ext cx="2949178" cy="120163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910635BE-A593-48D8-8E84-A11C4FEB5B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1484"/>
            <a:ext cx="4629150" cy="3659731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32E4D7A-884F-4AD3-82ED-884DF05C4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4955"/>
            <a:ext cx="2949178" cy="286222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C1DB8D66-4AD9-4947-9D38-2C896C9EE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B78C1AC2-7F7A-49E6-B1D5-50CD6F3A4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334F69C5-4E93-4856-B024-A0708D03C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572487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0C68086-C433-497B-9951-B4F31C3C5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0D4E283C-BECF-4228-926D-BB9EAC67C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2B33D9B-23E4-45FC-8BF9-90FC56DB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0C45968-CCE5-4DC2-A74A-DD7915EE5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CFB1F9C-B6B5-4E58-A45B-1A07D48AA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4086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A8F987B4-CD19-486A-9FC7-51C56E7094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4182"/>
            <a:ext cx="1971675" cy="4364260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74ADEAE5-3C4A-49D7-B348-CB4D64EEFA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4182"/>
            <a:ext cx="5800725" cy="4364260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DBA1DBF-36C9-4B00-ADC2-4596DA359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4C834CD-C296-4B26-9340-59EA554E3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28CBD45-9F2A-4FDA-97A1-CACC3C22C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00668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6453"/>
            <a:ext cx="7772400" cy="10814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3916"/>
            <a:ext cx="6400800" cy="12874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r>
              <a:rPr lang="de-DE"/>
              <a:t>Master-Untertitelformat bearbeiten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99150-B16A-4E11-9B22-72A48341EE3C}" type="datetime1">
              <a:rPr lang="de-DE" smtClean="0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739363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32636-C42C-4F85-97E4-737B978D9C8B}" type="datetime1">
              <a:rPr lang="de-DE" smtClean="0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542245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4465"/>
            <a:ext cx="3977640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FBC32-1BC9-4CC6-8ACF-A6C32FBA202B}" type="datetime1">
              <a:rPr lang="de-DE" smtClean="0"/>
              <a:t>26.01.2026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16292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3591325" y="1834630"/>
            <a:ext cx="341630" cy="881380"/>
          </a:xfrm>
          <a:custGeom>
            <a:avLst/>
            <a:gdLst/>
            <a:ahLst/>
            <a:cxnLst/>
            <a:rect l="l" t="t" r="r" b="b"/>
            <a:pathLst>
              <a:path w="341629" h="881380">
                <a:moveTo>
                  <a:pt x="336245" y="0"/>
                </a:moveTo>
                <a:lnTo>
                  <a:pt x="0" y="67386"/>
                </a:lnTo>
                <a:lnTo>
                  <a:pt x="2667" y="821309"/>
                </a:lnTo>
                <a:lnTo>
                  <a:pt x="341490" y="881253"/>
                </a:lnTo>
              </a:path>
            </a:pathLst>
          </a:custGeom>
          <a:ln w="5334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3660109" y="2207103"/>
            <a:ext cx="0" cy="48260"/>
          </a:xfrm>
          <a:custGeom>
            <a:avLst/>
            <a:gdLst/>
            <a:ahLst/>
            <a:cxnLst/>
            <a:rect l="l" t="t" r="r" b="b"/>
            <a:pathLst>
              <a:path h="48260">
                <a:moveTo>
                  <a:pt x="0" y="48171"/>
                </a:moveTo>
                <a:lnTo>
                  <a:pt x="0" y="0"/>
                </a:lnTo>
              </a:path>
            </a:pathLst>
          </a:custGeom>
          <a:ln w="25400">
            <a:solidFill>
              <a:srgbClr val="3BBE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3098876" y="1813461"/>
            <a:ext cx="2928620" cy="898525"/>
          </a:xfrm>
          <a:custGeom>
            <a:avLst/>
            <a:gdLst/>
            <a:ahLst/>
            <a:cxnLst/>
            <a:rect l="l" t="t" r="r" b="b"/>
            <a:pathLst>
              <a:path w="2928620" h="898525">
                <a:moveTo>
                  <a:pt x="0" y="898461"/>
                </a:moveTo>
                <a:lnTo>
                  <a:pt x="295998" y="898461"/>
                </a:lnTo>
                <a:lnTo>
                  <a:pt x="295998" y="0"/>
                </a:lnTo>
                <a:lnTo>
                  <a:pt x="835558" y="0"/>
                </a:lnTo>
                <a:lnTo>
                  <a:pt x="834478" y="898461"/>
                </a:lnTo>
                <a:lnTo>
                  <a:pt x="2928239" y="898461"/>
                </a:lnTo>
              </a:path>
            </a:pathLst>
          </a:custGeom>
          <a:ln w="63499">
            <a:solidFill>
              <a:srgbClr val="4352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r>
              <a:rPr lang="de-DE"/>
              <a:t>Mastertitelformat bearbeiten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BC42C-96CC-4F12-958C-30E5936121A9}" type="datetime1">
              <a:rPr lang="de-DE" smtClean="0"/>
              <a:t>26.01.2026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640380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891AC4-F8C8-4A2B-BC25-8BC6CA9F96F1}" type="datetime1">
              <a:rPr lang="de-DE" smtClean="0"/>
              <a:t>26.01.2026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86356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 bwMode="auto">
          <a:xfrm>
            <a:off x="0" y="509397"/>
            <a:ext cx="409575" cy="4638675"/>
          </a:xfrm>
          <a:custGeom>
            <a:avLst/>
            <a:gdLst/>
            <a:ahLst/>
            <a:cxnLst/>
            <a:rect l="l" t="t" r="r" b="b"/>
            <a:pathLst>
              <a:path w="409575" h="4638675" extrusionOk="0">
                <a:moveTo>
                  <a:pt x="409498" y="0"/>
                </a:moveTo>
                <a:lnTo>
                  <a:pt x="0" y="0"/>
                </a:lnTo>
                <a:lnTo>
                  <a:pt x="0" y="4638598"/>
                </a:lnTo>
                <a:lnTo>
                  <a:pt x="409498" y="4638598"/>
                </a:lnTo>
                <a:lnTo>
                  <a:pt x="409498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 bwMode="auto">
          <a:xfrm>
            <a:off x="549991" y="302620"/>
            <a:ext cx="529590" cy="220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>
          <a:xfrm>
            <a:off x="2165300" y="1940232"/>
            <a:ext cx="5281930" cy="2159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>
          <a:xfrm>
            <a:off x="3108960" y="4789360"/>
            <a:ext cx="292608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>
          <a:xfrm>
            <a:off x="45720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A764DFF-A919-41D2-A021-4D931F03C3C6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>
          <a:xfrm>
            <a:off x="658368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hf sldNum="0"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 bwMode="auto">
          <a:xfrm>
            <a:off x="0" y="509397"/>
            <a:ext cx="409575" cy="4638675"/>
          </a:xfrm>
          <a:custGeom>
            <a:avLst/>
            <a:gdLst/>
            <a:ahLst/>
            <a:cxnLst/>
            <a:rect l="l" t="t" r="r" b="b"/>
            <a:pathLst>
              <a:path w="409575" h="4638675" extrusionOk="0">
                <a:moveTo>
                  <a:pt x="409498" y="0"/>
                </a:moveTo>
                <a:lnTo>
                  <a:pt x="0" y="0"/>
                </a:lnTo>
                <a:lnTo>
                  <a:pt x="0" y="4638598"/>
                </a:lnTo>
                <a:lnTo>
                  <a:pt x="409498" y="4638598"/>
                </a:lnTo>
                <a:lnTo>
                  <a:pt x="409498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>
          <a:xfrm>
            <a:off x="3108960" y="4789360"/>
            <a:ext cx="292608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>
          <a:xfrm>
            <a:off x="45720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A764DFF-A919-41D2-A021-4D931F03C3C6}" type="datetime1">
              <a:rPr lang="de-DE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>
          <a:xfrm>
            <a:off x="658368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‹Nr.›</a:t>
            </a:fld>
            <a:endParaRPr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911FD737-4C53-F29C-A561-6A44C025FB0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52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</p:sldLayoutIdLst>
  <p:hf sldNum="0"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8447DD6C-70C7-4632-A41F-8EB1D550F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182"/>
            <a:ext cx="7886700" cy="995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87830AD-C110-484A-A446-50ACA618AD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70909"/>
            <a:ext cx="7886700" cy="32675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1B0B2E9-A9DC-48E2-8C28-F9C8AFBEF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73148"/>
            <a:ext cx="2057400" cy="2741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B7EEB-981F-4D76-BEA8-BB90B0396341}" type="datetimeFigureOut">
              <a:rPr lang="de-DE" smtClean="0"/>
              <a:t>26.01.2026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4435C90-90F9-4EAC-B948-1F3B6A1C8F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73148"/>
            <a:ext cx="3086100" cy="2741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5F4D649-83B0-4907-8EB6-57D1019898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73148"/>
            <a:ext cx="2057400" cy="2741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2AD8D-50F0-493E-96E3-288AE634688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94087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509397"/>
            <a:ext cx="409575" cy="4638675"/>
          </a:xfrm>
          <a:custGeom>
            <a:avLst/>
            <a:gdLst/>
            <a:ahLst/>
            <a:cxnLst/>
            <a:rect l="l" t="t" r="r" b="b"/>
            <a:pathLst>
              <a:path w="409575" h="4638675">
                <a:moveTo>
                  <a:pt x="409498" y="0"/>
                </a:moveTo>
                <a:lnTo>
                  <a:pt x="0" y="0"/>
                </a:lnTo>
                <a:lnTo>
                  <a:pt x="0" y="4638598"/>
                </a:lnTo>
                <a:lnTo>
                  <a:pt x="409498" y="4638598"/>
                </a:lnTo>
                <a:lnTo>
                  <a:pt x="409498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9991" y="302620"/>
            <a:ext cx="529590" cy="220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1" i="0">
                <a:solidFill>
                  <a:srgbClr val="3BBEB4"/>
                </a:solidFill>
                <a:latin typeface="Lato"/>
                <a:cs typeface="La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65300" y="1940232"/>
            <a:ext cx="5281930" cy="2159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Lato"/>
                <a:cs typeface="La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9360"/>
            <a:ext cx="292608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64DFF-A919-41D2-A021-4D931F03C3C6}" type="datetime1">
              <a:rPr lang="de-DE" smtClean="0"/>
              <a:t>26.01.2026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9360"/>
            <a:ext cx="210312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887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hf sldNum="0" hdr="0" ftr="0" dt="0"/>
  <p:txStyles>
    <p:titleStyle>
      <a:lvl1pPr eaLnBrk="1" hangingPunct="1">
        <a:defRPr>
          <a:latin typeface="+mj-lt"/>
          <a:ea typeface="+mj-ea"/>
          <a:cs typeface="+mj-cs"/>
        </a:defRPr>
      </a:lvl1pPr>
    </p:titleStyle>
    <p:bodyStyle>
      <a:lvl1pPr marL="0" eaLnBrk="1" hangingPunct="1">
        <a:defRPr>
          <a:latin typeface="+mn-lt"/>
          <a:ea typeface="+mn-ea"/>
          <a:cs typeface="+mn-cs"/>
        </a:defRPr>
      </a:lvl1pPr>
      <a:lvl2pPr marL="457200" eaLnBrk="1" hangingPunct="1">
        <a:defRPr>
          <a:latin typeface="+mn-lt"/>
          <a:ea typeface="+mn-ea"/>
          <a:cs typeface="+mn-cs"/>
        </a:defRPr>
      </a:lvl2pPr>
      <a:lvl3pPr marL="914400" eaLnBrk="1" hangingPunct="1">
        <a:defRPr>
          <a:latin typeface="+mn-lt"/>
          <a:ea typeface="+mn-ea"/>
          <a:cs typeface="+mn-cs"/>
        </a:defRPr>
      </a:lvl3pPr>
      <a:lvl4pPr marL="1371600" eaLnBrk="1" hangingPunct="1">
        <a:defRPr>
          <a:latin typeface="+mn-lt"/>
          <a:ea typeface="+mn-ea"/>
          <a:cs typeface="+mn-cs"/>
        </a:defRPr>
      </a:lvl4pPr>
      <a:lvl5pPr marL="1828800" eaLnBrk="1" hangingPunct="1">
        <a:defRPr>
          <a:latin typeface="+mn-lt"/>
          <a:ea typeface="+mn-ea"/>
          <a:cs typeface="+mn-cs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bodyStyle>
    <p:otherStyle>
      <a:lvl1pPr marL="0" eaLnBrk="1" hangingPunct="1">
        <a:defRPr>
          <a:latin typeface="+mn-lt"/>
          <a:ea typeface="+mn-ea"/>
          <a:cs typeface="+mn-cs"/>
        </a:defRPr>
      </a:lvl1pPr>
      <a:lvl2pPr marL="457200" eaLnBrk="1" hangingPunct="1">
        <a:defRPr>
          <a:latin typeface="+mn-lt"/>
          <a:ea typeface="+mn-ea"/>
          <a:cs typeface="+mn-cs"/>
        </a:defRPr>
      </a:lvl2pPr>
      <a:lvl3pPr marL="914400" eaLnBrk="1" hangingPunct="1">
        <a:defRPr>
          <a:latin typeface="+mn-lt"/>
          <a:ea typeface="+mn-ea"/>
          <a:cs typeface="+mn-cs"/>
        </a:defRPr>
      </a:lvl3pPr>
      <a:lvl4pPr marL="1371600" eaLnBrk="1" hangingPunct="1">
        <a:defRPr>
          <a:latin typeface="+mn-lt"/>
          <a:ea typeface="+mn-ea"/>
          <a:cs typeface="+mn-cs"/>
        </a:defRPr>
      </a:lvl4pPr>
      <a:lvl5pPr marL="1828800" eaLnBrk="1" hangingPunct="1">
        <a:defRPr>
          <a:latin typeface="+mn-lt"/>
          <a:ea typeface="+mn-ea"/>
          <a:cs typeface="+mn-cs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em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.emf"/><Relationship Id="rId3" Type="http://schemas.openxmlformats.org/officeDocument/2006/relationships/audio" Target="../media/media4.m4a"/><Relationship Id="rId7" Type="http://schemas.openxmlformats.org/officeDocument/2006/relationships/image" Target="../media/image6.png"/><Relationship Id="rId12" Type="http://schemas.openxmlformats.org/officeDocument/2006/relationships/image" Target="../media/image4.png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notesSlide" Target="../notesSlides/notesSlide4.xml"/><Relationship Id="rId10" Type="http://schemas.openxmlformats.org/officeDocument/2006/relationships/image" Target="../media/image9.png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media5.m4a"/><Relationship Id="rId7" Type="http://schemas.openxmlformats.org/officeDocument/2006/relationships/image" Target="../media/image11.png"/><Relationship Id="rId2" Type="http://schemas.microsoft.com/office/2007/relationships/media" Target="../media/media5.m4a"/><Relationship Id="rId1" Type="http://schemas.openxmlformats.org/officeDocument/2006/relationships/tags" Target="../tags/tag2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13" Type="http://schemas.openxmlformats.org/officeDocument/2006/relationships/slide" Target="NULL"/><Relationship Id="rId3" Type="http://schemas.openxmlformats.org/officeDocument/2006/relationships/slideLayout" Target="../slideLayouts/slideLayout12.xml"/><Relationship Id="rId7" Type="http://schemas.openxmlformats.org/officeDocument/2006/relationships/slide" Target="NULL"/><Relationship Id="rId12" Type="http://schemas.openxmlformats.org/officeDocument/2006/relationships/image" Target="../media/image15.png"/><Relationship Id="rId17" Type="http://schemas.openxmlformats.org/officeDocument/2006/relationships/image" Target="../media/image4.png"/><Relationship Id="rId2" Type="http://schemas.openxmlformats.org/officeDocument/2006/relationships/audio" Target="../media/media6.m4a"/><Relationship Id="rId16" Type="http://schemas.openxmlformats.org/officeDocument/2006/relationships/image" Target="../media/image17.png"/><Relationship Id="rId1" Type="http://schemas.microsoft.com/office/2007/relationships/media" Target="../media/media6.m4a"/><Relationship Id="rId6" Type="http://schemas.openxmlformats.org/officeDocument/2006/relationships/image" Target="../media/image13.png"/><Relationship Id="rId11" Type="http://schemas.openxmlformats.org/officeDocument/2006/relationships/image" Target="NULL"/><Relationship Id="rId5" Type="http://schemas.openxmlformats.org/officeDocument/2006/relationships/image" Target="../media/image1.emf"/><Relationship Id="rId15" Type="http://schemas.openxmlformats.org/officeDocument/2006/relationships/image" Target="../media/image16.png"/><Relationship Id="rId10" Type="http://schemas.openxmlformats.org/officeDocument/2006/relationships/slide" Target="NULL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4.png"/><Relationship Id="rId14" Type="http://schemas.openxmlformats.org/officeDocument/2006/relationships/image" Target="NUL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media7.m4a"/><Relationship Id="rId7" Type="http://schemas.openxmlformats.org/officeDocument/2006/relationships/image" Target="../media/image4.png"/><Relationship Id="rId2" Type="http://schemas.microsoft.com/office/2007/relationships/media" Target="../media/media7.m4a"/><Relationship Id="rId1" Type="http://schemas.openxmlformats.org/officeDocument/2006/relationships/tags" Target="../tags/tag3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0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7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png"/><Relationship Id="rId2" Type="http://schemas.microsoft.com/office/2007/relationships/media" Target="../media/media10.m4a"/><Relationship Id="rId1" Type="http://schemas.openxmlformats.org/officeDocument/2006/relationships/audio" Target="NULL" TargetMode="External"/><Relationship Id="rId6" Type="http://schemas.openxmlformats.org/officeDocument/2006/relationships/image" Target="../media/image23.png"/><Relationship Id="rId5" Type="http://schemas.openxmlformats.org/officeDocument/2006/relationships/image" Target="../media/image1.emf"/><Relationship Id="rId10" Type="http://schemas.openxmlformats.org/officeDocument/2006/relationships/image" Target="../media/image26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7" Type="http://schemas.openxmlformats.org/officeDocument/2006/relationships/image" Target="../media/image4.png"/><Relationship Id="rId2" Type="http://schemas.openxmlformats.org/officeDocument/2006/relationships/audio" Target="NULL" TargetMode="External"/><Relationship Id="rId1" Type="http://schemas.openxmlformats.org/officeDocument/2006/relationships/tags" Target="../tags/tag4.xml"/><Relationship Id="rId6" Type="http://schemas.openxmlformats.org/officeDocument/2006/relationships/image" Target="../media/image27.png"/><Relationship Id="rId5" Type="http://schemas.openxmlformats.org/officeDocument/2006/relationships/image" Target="../media/image1.emf"/><Relationship Id="rId4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audio" Target="../media/media12.m4a"/><Relationship Id="rId7" Type="http://schemas.openxmlformats.org/officeDocument/2006/relationships/image" Target="../media/image4.png"/><Relationship Id="rId2" Type="http://schemas.microsoft.com/office/2007/relationships/media" Target="../media/media12.m4a"/><Relationship Id="rId1" Type="http://schemas.openxmlformats.org/officeDocument/2006/relationships/tags" Target="../tags/tag5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4.png"/><Relationship Id="rId2" Type="http://schemas.microsoft.com/office/2007/relationships/media" Target="../media/media13.m4a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4.png"/><Relationship Id="rId2" Type="http://schemas.microsoft.com/office/2007/relationships/media" Target="../media/media14.m4a"/><Relationship Id="rId1" Type="http://schemas.openxmlformats.org/officeDocument/2006/relationships/tags" Target="../tags/tag6.xml"/><Relationship Id="rId6" Type="http://schemas.openxmlformats.org/officeDocument/2006/relationships/image" Target="../media/image30.png"/><Relationship Id="rId5" Type="http://schemas.openxmlformats.org/officeDocument/2006/relationships/image" Target="../media/image1.emf"/><Relationship Id="rId4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5.m4a"/><Relationship Id="rId7" Type="http://schemas.openxmlformats.org/officeDocument/2006/relationships/image" Target="../media/image31.png"/><Relationship Id="rId2" Type="http://schemas.microsoft.com/office/2007/relationships/media" Target="../media/media15.m4a"/><Relationship Id="rId1" Type="http://schemas.openxmlformats.org/officeDocument/2006/relationships/tags" Target="../tags/tag7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7" Type="http://schemas.openxmlformats.org/officeDocument/2006/relationships/image" Target="../media/image4.png"/><Relationship Id="rId2" Type="http://schemas.microsoft.com/office/2007/relationships/media" Target="../media/media16.m4a"/><Relationship Id="rId1" Type="http://schemas.openxmlformats.org/officeDocument/2006/relationships/tags" Target="../tags/tag8.xml"/><Relationship Id="rId6" Type="http://schemas.openxmlformats.org/officeDocument/2006/relationships/image" Target="../media/image32.png"/><Relationship Id="rId5" Type="http://schemas.openxmlformats.org/officeDocument/2006/relationships/image" Target="../media/image1.emf"/><Relationship Id="rId4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7.m4a"/><Relationship Id="rId7" Type="http://schemas.openxmlformats.org/officeDocument/2006/relationships/image" Target="../media/image16.png"/><Relationship Id="rId2" Type="http://schemas.microsoft.com/office/2007/relationships/media" Target="../media/media17.m4a"/><Relationship Id="rId1" Type="http://schemas.openxmlformats.org/officeDocument/2006/relationships/tags" Target="../tags/tag9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34.png"/><Relationship Id="rId5" Type="http://schemas.openxmlformats.org/officeDocument/2006/relationships/image" Target="../media/image33.jpg"/><Relationship Id="rId4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4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11.png"/><Relationship Id="rId12" Type="http://schemas.openxmlformats.org/officeDocument/2006/relationships/image" Target="../media/image40.jpg"/><Relationship Id="rId2" Type="http://schemas.openxmlformats.org/officeDocument/2006/relationships/audio" Target="../media/media19.m4a"/><Relationship Id="rId16" Type="http://schemas.openxmlformats.org/officeDocument/2006/relationships/image" Target="../media/image4.png"/><Relationship Id="rId1" Type="http://schemas.microsoft.com/office/2007/relationships/media" Target="../media/media19.m4a"/><Relationship Id="rId6" Type="http://schemas.openxmlformats.org/officeDocument/2006/relationships/image" Target="../media/image36.svg"/><Relationship Id="rId11" Type="http://schemas.openxmlformats.org/officeDocument/2006/relationships/image" Target="../media/image39.svg"/><Relationship Id="rId5" Type="http://schemas.openxmlformats.org/officeDocument/2006/relationships/image" Target="../media/image35.png"/><Relationship Id="rId15" Type="http://schemas.openxmlformats.org/officeDocument/2006/relationships/image" Target="../media/image43.svg"/><Relationship Id="rId10" Type="http://schemas.openxmlformats.org/officeDocument/2006/relationships/image" Target="../media/image38.png"/><Relationship Id="rId4" Type="http://schemas.openxmlformats.org/officeDocument/2006/relationships/notesSlide" Target="../notesSlides/notesSlide17.xml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4.pn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46.svg"/><Relationship Id="rId2" Type="http://schemas.openxmlformats.org/officeDocument/2006/relationships/audio" Target="../media/media21.mp3"/><Relationship Id="rId1" Type="http://schemas.microsoft.com/office/2007/relationships/media" Target="../media/media21.mp3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46.svg"/><Relationship Id="rId2" Type="http://schemas.microsoft.com/office/2007/relationships/media" Target="../media/media22.mp3"/><Relationship Id="rId1" Type="http://schemas.openxmlformats.org/officeDocument/2006/relationships/audio" Target="NULL" TargetMode="Externa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6" Type="http://schemas.openxmlformats.org/officeDocument/2006/relationships/image" Target="../media/image34.pn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6" Type="http://schemas.openxmlformats.org/officeDocument/2006/relationships/image" Target="../media/image47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5.mp3"/><Relationship Id="rId1" Type="http://schemas.microsoft.com/office/2007/relationships/media" Target="../media/media25.mp3"/><Relationship Id="rId6" Type="http://schemas.openxmlformats.org/officeDocument/2006/relationships/image" Target="../media/image4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6.mp3"/><Relationship Id="rId1" Type="http://schemas.microsoft.com/office/2007/relationships/media" Target="../media/media26.mp3"/><Relationship Id="rId6" Type="http://schemas.openxmlformats.org/officeDocument/2006/relationships/image" Target="../media/image4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2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7.mp3"/><Relationship Id="rId1" Type="http://schemas.microsoft.com/office/2007/relationships/media" Target="../media/media27.mp3"/><Relationship Id="rId6" Type="http://schemas.openxmlformats.org/officeDocument/2006/relationships/image" Target="../media/image4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2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28.mp3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2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4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2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2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4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30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0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31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2.png"/><Relationship Id="rId12" Type="http://schemas.openxmlformats.org/officeDocument/2006/relationships/image" Target="../media/image26.png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51.png"/><Relationship Id="rId11" Type="http://schemas.openxmlformats.org/officeDocument/2006/relationships/image" Target="../media/image25.png"/><Relationship Id="rId5" Type="http://schemas.openxmlformats.org/officeDocument/2006/relationships/image" Target="../media/image1.emf"/><Relationship Id="rId10" Type="http://schemas.openxmlformats.org/officeDocument/2006/relationships/image" Target="../media/image24.jpeg"/><Relationship Id="rId4" Type="http://schemas.openxmlformats.org/officeDocument/2006/relationships/notesSlide" Target="../notesSlides/notesSlide32.xml"/><Relationship Id="rId9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4.jpeg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6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3.xml"/><Relationship Id="rId9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microsoft.com/office/2007/relationships/media" Target="../media/media37.m4a"/><Relationship Id="rId7" Type="http://schemas.openxmlformats.org/officeDocument/2006/relationships/image" Target="../media/image1.emf"/><Relationship Id="rId2" Type="http://schemas.openxmlformats.org/officeDocument/2006/relationships/video" Target="../media/media36.mp4"/><Relationship Id="rId1" Type="http://schemas.microsoft.com/office/2007/relationships/media" Target="../media/media36.mp4"/><Relationship Id="rId6" Type="http://schemas.openxmlformats.org/officeDocument/2006/relationships/notesSlide" Target="../notesSlides/notesSlide34.xml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37.m4a"/><Relationship Id="rId9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38.mp4"/><Relationship Id="rId1" Type="http://schemas.openxmlformats.org/officeDocument/2006/relationships/video" Target="NULL" TargetMode="External"/><Relationship Id="rId6" Type="http://schemas.openxmlformats.org/officeDocument/2006/relationships/image" Target="../media/image56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8.png"/><Relationship Id="rId2" Type="http://schemas.microsoft.com/office/2007/relationships/media" Target="../media/media39.mp4"/><Relationship Id="rId1" Type="http://schemas.openxmlformats.org/officeDocument/2006/relationships/video" Target="NULL" TargetMode="External"/><Relationship Id="rId6" Type="http://schemas.openxmlformats.org/officeDocument/2006/relationships/image" Target="../media/image57.jpe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40.mp4"/><Relationship Id="rId1" Type="http://schemas.openxmlformats.org/officeDocument/2006/relationships/video" Target="NULL" TargetMode="External"/><Relationship Id="rId6" Type="http://schemas.openxmlformats.org/officeDocument/2006/relationships/image" Target="../media/image59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41.mp4"/><Relationship Id="rId1" Type="http://schemas.openxmlformats.org/officeDocument/2006/relationships/video" Target="NULL" TargetMode="External"/><Relationship Id="rId6" Type="http://schemas.openxmlformats.org/officeDocument/2006/relationships/image" Target="../media/image60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42.mp4"/><Relationship Id="rId1" Type="http://schemas.openxmlformats.org/officeDocument/2006/relationships/video" Target="NULL" TargetMode="External"/><Relationship Id="rId6" Type="http://schemas.openxmlformats.org/officeDocument/2006/relationships/image" Target="../media/image61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3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43.mp4"/><Relationship Id="rId1" Type="http://schemas.openxmlformats.org/officeDocument/2006/relationships/video" Target="NULL" TargetMode="External"/><Relationship Id="rId6" Type="http://schemas.openxmlformats.org/officeDocument/2006/relationships/image" Target="../media/image62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44.mp4"/><Relationship Id="rId1" Type="http://schemas.openxmlformats.org/officeDocument/2006/relationships/video" Target="NULL" TargetMode="External"/><Relationship Id="rId6" Type="http://schemas.openxmlformats.org/officeDocument/2006/relationships/image" Target="../media/image63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4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6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43.xml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media" Target="../media/media47.m4a"/><Relationship Id="rId7" Type="http://schemas.openxmlformats.org/officeDocument/2006/relationships/image" Target="../media/image4.png"/><Relationship Id="rId2" Type="http://schemas.openxmlformats.org/officeDocument/2006/relationships/audi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44.xml"/><Relationship Id="rId4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audio" Target="../media/media48.m4a"/><Relationship Id="rId7" Type="http://schemas.openxmlformats.org/officeDocument/2006/relationships/image" Target="../media/image64.png"/><Relationship Id="rId2" Type="http://schemas.microsoft.com/office/2007/relationships/media" Target="../media/media48.m4a"/><Relationship Id="rId1" Type="http://schemas.openxmlformats.org/officeDocument/2006/relationships/tags" Target="../tags/tag11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4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6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png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67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image" Target="../media/image4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51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8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9.pn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68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49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71.png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70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5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audio" Target="../media/media54.m4a"/><Relationship Id="rId7" Type="http://schemas.openxmlformats.org/officeDocument/2006/relationships/image" Target="../media/image4.png"/><Relationship Id="rId2" Type="http://schemas.microsoft.com/office/2007/relationships/media" Target="../media/media54.m4a"/><Relationship Id="rId1" Type="http://schemas.openxmlformats.org/officeDocument/2006/relationships/tags" Target="../tags/tag12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1.xml"/><Relationship Id="rId4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audio" Target="../media/media55.m4a"/><Relationship Id="rId7" Type="http://schemas.openxmlformats.org/officeDocument/2006/relationships/image" Target="../media/image72.png"/><Relationship Id="rId2" Type="http://schemas.microsoft.com/office/2007/relationships/media" Target="../media/media55.m4a"/><Relationship Id="rId1" Type="http://schemas.openxmlformats.org/officeDocument/2006/relationships/tags" Target="../tags/tag13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2.xml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png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6" Type="http://schemas.openxmlformats.org/officeDocument/2006/relationships/image" Target="../media/image64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5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audio" Target="../media/media57.m4a"/><Relationship Id="rId7" Type="http://schemas.openxmlformats.org/officeDocument/2006/relationships/image" Target="../media/image4.png"/><Relationship Id="rId2" Type="http://schemas.microsoft.com/office/2007/relationships/media" Target="../media/media57.m4a"/><Relationship Id="rId1" Type="http://schemas.openxmlformats.org/officeDocument/2006/relationships/tags" Target="../tags/tag14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4.xml"/><Relationship Id="rId4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audio" Target="../media/media58.m4a"/><Relationship Id="rId7" Type="http://schemas.openxmlformats.org/officeDocument/2006/relationships/image" Target="../media/image74.png"/><Relationship Id="rId2" Type="http://schemas.microsoft.com/office/2007/relationships/media" Target="../media/media58.m4a"/><Relationship Id="rId1" Type="http://schemas.openxmlformats.org/officeDocument/2006/relationships/tags" Target="../tags/tag15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5.xml"/><Relationship Id="rId4" Type="http://schemas.openxmlformats.org/officeDocument/2006/relationships/slideLayout" Target="../slideLayouts/slideLayout26.xml"/><Relationship Id="rId9" Type="http://schemas.openxmlformats.org/officeDocument/2006/relationships/image" Target="../media/image4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59.m4a"/><Relationship Id="rId7" Type="http://schemas.openxmlformats.org/officeDocument/2006/relationships/image" Target="../media/image76.png"/><Relationship Id="rId2" Type="http://schemas.microsoft.com/office/2007/relationships/media" Target="../media/media59.m4a"/><Relationship Id="rId1" Type="http://schemas.openxmlformats.org/officeDocument/2006/relationships/tags" Target="../tags/tag16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56.xml"/><Relationship Id="rId4" Type="http://schemas.openxmlformats.org/officeDocument/2006/relationships/slideLayout" Target="../slideLayouts/slideLayout26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media" Target="../media/media60.m4a"/><Relationship Id="rId7" Type="http://schemas.openxmlformats.org/officeDocument/2006/relationships/image" Target="../media/image1.emf"/><Relationship Id="rId2" Type="http://schemas.openxmlformats.org/officeDocument/2006/relationships/audio" Target="NULL" TargetMode="External"/><Relationship Id="rId1" Type="http://schemas.openxmlformats.org/officeDocument/2006/relationships/tags" Target="../tags/tag17.xml"/><Relationship Id="rId6" Type="http://schemas.openxmlformats.org/officeDocument/2006/relationships/image" Target="../media/image77.png"/><Relationship Id="rId5" Type="http://schemas.openxmlformats.org/officeDocument/2006/relationships/notesSlide" Target="../notesSlides/notesSlide57.xml"/><Relationship Id="rId4" Type="http://schemas.openxmlformats.org/officeDocument/2006/relationships/slideLayout" Target="../slideLayouts/slideLayout26.xml"/><Relationship Id="rId9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6" Type="http://schemas.openxmlformats.org/officeDocument/2006/relationships/image" Target="../media/image78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59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audio" Target="../media/media62.m4a"/><Relationship Id="rId7" Type="http://schemas.openxmlformats.org/officeDocument/2006/relationships/image" Target="../media/image79.png"/><Relationship Id="rId12" Type="http://schemas.openxmlformats.org/officeDocument/2006/relationships/image" Target="../media/image78.png"/><Relationship Id="rId2" Type="http://schemas.microsoft.com/office/2007/relationships/media" Target="../media/media62.m4a"/><Relationship Id="rId1" Type="http://schemas.openxmlformats.org/officeDocument/2006/relationships/tags" Target="../tags/tag18.xml"/><Relationship Id="rId6" Type="http://schemas.openxmlformats.org/officeDocument/2006/relationships/image" Target="../media/image1.emf"/><Relationship Id="rId11" Type="http://schemas.openxmlformats.org/officeDocument/2006/relationships/image" Target="../media/image83.png"/><Relationship Id="rId5" Type="http://schemas.openxmlformats.org/officeDocument/2006/relationships/notesSlide" Target="../notesSlides/notesSlide60.xml"/><Relationship Id="rId10" Type="http://schemas.openxmlformats.org/officeDocument/2006/relationships/image" Target="../media/image82.png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81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6" Type="http://schemas.openxmlformats.org/officeDocument/2006/relationships/image" Target="../media/image78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6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6" Type="http://schemas.openxmlformats.org/officeDocument/2006/relationships/image" Target="../media/image78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6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6" Type="http://schemas.openxmlformats.org/officeDocument/2006/relationships/image" Target="../media/image78.png"/><Relationship Id="rId5" Type="http://schemas.openxmlformats.org/officeDocument/2006/relationships/image" Target="../media/image1.emf"/><Relationship Id="rId4" Type="http://schemas.openxmlformats.org/officeDocument/2006/relationships/notesSlide" Target="../notesSlides/notesSlide6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6.m4a"/><Relationship Id="rId1" Type="http://schemas.microsoft.com/office/2007/relationships/media" Target="../media/media66.m4a"/><Relationship Id="rId6" Type="http://schemas.openxmlformats.org/officeDocument/2006/relationships/image" Target="../media/image4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6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audio" Target="../media/media67.m4a"/><Relationship Id="rId7" Type="http://schemas.openxmlformats.org/officeDocument/2006/relationships/image" Target="../media/image4.png"/><Relationship Id="rId2" Type="http://schemas.microsoft.com/office/2007/relationships/media" Target="../media/media67.m4a"/><Relationship Id="rId1" Type="http://schemas.openxmlformats.org/officeDocument/2006/relationships/tags" Target="../tags/tag19.xml"/><Relationship Id="rId6" Type="http://schemas.openxmlformats.org/officeDocument/2006/relationships/image" Target="../media/image1.emf"/><Relationship Id="rId5" Type="http://schemas.openxmlformats.org/officeDocument/2006/relationships/notesSlide" Target="../notesSlides/notesSlide65.xml"/><Relationship Id="rId4" Type="http://schemas.openxmlformats.org/officeDocument/2006/relationships/slideLayout" Target="../slideLayouts/slideLayout5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3" Type="http://schemas.openxmlformats.org/officeDocument/2006/relationships/audio" Target="../media/media68.m4a"/><Relationship Id="rId7" Type="http://schemas.openxmlformats.org/officeDocument/2006/relationships/image" Target="../media/image84.png"/><Relationship Id="rId2" Type="http://schemas.microsoft.com/office/2007/relationships/media" Target="../media/media68.m4a"/><Relationship Id="rId1" Type="http://schemas.openxmlformats.org/officeDocument/2006/relationships/tags" Target="../tags/tag20.xml"/><Relationship Id="rId6" Type="http://schemas.openxmlformats.org/officeDocument/2006/relationships/image" Target="../media/image1.emf"/><Relationship Id="rId11" Type="http://schemas.openxmlformats.org/officeDocument/2006/relationships/image" Target="../media/image4.png"/><Relationship Id="rId5" Type="http://schemas.openxmlformats.org/officeDocument/2006/relationships/notesSlide" Target="../notesSlides/notesSlide66.xml"/><Relationship Id="rId10" Type="http://schemas.openxmlformats.org/officeDocument/2006/relationships/image" Target="../media/image87.svg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86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4" name="Grafik 2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5" name="object 8"/>
          <p:cNvSpPr txBox="1"/>
          <p:nvPr/>
        </p:nvSpPr>
        <p:spPr bwMode="auto">
          <a:xfrm>
            <a:off x="1763687" y="2142877"/>
            <a:ext cx="6120680" cy="21749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3600" b="1" spc="-10">
                <a:solidFill>
                  <a:srgbClr val="3BBEB4"/>
                </a:solidFill>
                <a:latin typeface="Lato"/>
                <a:cs typeface="Lato"/>
              </a:rPr>
              <a:t>Schulung</a:t>
            </a:r>
            <a:r>
              <a:rPr lang="de-DE" sz="4400" b="1" spc="-10">
                <a:solidFill>
                  <a:srgbClr val="3BBEB4"/>
                </a:solidFill>
                <a:latin typeface="Lato"/>
                <a:cs typeface="Lato"/>
              </a:rPr>
              <a:t> Interventionsgruppe</a:t>
            </a:r>
            <a:endParaRPr sz="4400">
              <a:latin typeface="Lato"/>
              <a:cs typeface="Lato"/>
            </a:endParaRPr>
          </a:p>
          <a:p>
            <a:pPr marL="12700">
              <a:lnSpc>
                <a:spcPct val="100000"/>
              </a:lnSpc>
              <a:spcBef>
                <a:spcPts val="1524"/>
              </a:spcBef>
              <a:defRPr/>
            </a:pPr>
            <a:r>
              <a:rPr lang="de-DE" sz="2000" b="1" spc="-10">
                <a:solidFill>
                  <a:schemeClr val="tx1">
                    <a:lumMod val="50000"/>
                    <a:lumOff val="50000"/>
                  </a:schemeClr>
                </a:solidFill>
                <a:latin typeface="Lato Black"/>
                <a:cs typeface="Lato Black"/>
              </a:rPr>
              <a:t>Intensivierte Psychoedukation für Menschen mit Depression in der hausärztlichen Praxis</a:t>
            </a:r>
            <a:endParaRPr sz="2000">
              <a:solidFill>
                <a:schemeClr val="tx1">
                  <a:lumMod val="50000"/>
                  <a:lumOff val="50000"/>
                </a:schemeClr>
              </a:solidFill>
              <a:latin typeface="Lato Black"/>
              <a:cs typeface="Lato Black"/>
            </a:endParaRPr>
          </a:p>
        </p:txBody>
      </p:sp>
      <p:pic>
        <p:nvPicPr>
          <p:cNvPr id="2" name="Audio 5">
            <a:hlinkClick r:id="" action="ppaction://media"/>
            <a:extLst>
              <a:ext uri="{FF2B5EF4-FFF2-40B4-BE49-F238E27FC236}">
                <a16:creationId xmlns:a16="http://schemas.microsoft.com/office/drawing/2014/main" id="{028A4A99-8437-A05A-476E-54D7840451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 bwMode="auto">
          <a:xfrm>
            <a:off x="8388424" y="4447133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000"/>
    </mc:Choice>
    <mc:Fallback xmlns="">
      <p:transition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6667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6" name="object 8"/>
          <p:cNvSpPr txBox="1"/>
          <p:nvPr/>
        </p:nvSpPr>
        <p:spPr bwMode="auto">
          <a:xfrm>
            <a:off x="1187623" y="814938"/>
            <a:ext cx="7213399" cy="3742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400" b="1" spc="-10" dirty="0">
                <a:solidFill>
                  <a:srgbClr val="3BBEB4"/>
                </a:solidFill>
                <a:latin typeface="Lato"/>
                <a:cs typeface="Lato"/>
              </a:rPr>
              <a:t>Inhalt</a:t>
            </a:r>
            <a:endParaRPr dirty="0"/>
          </a:p>
          <a:p>
            <a:pPr marL="12700">
              <a:lnSpc>
                <a:spcPts val="1000"/>
              </a:lnSpc>
              <a:spcBef>
                <a:spcPts val="100"/>
              </a:spcBef>
              <a:defRPr/>
            </a:pPr>
            <a:endParaRPr dirty="0"/>
          </a:p>
          <a:p>
            <a:pPr marL="12700">
              <a:lnSpc>
                <a:spcPts val="1000"/>
              </a:lnSpc>
              <a:spcBef>
                <a:spcPts val="100"/>
              </a:spcBef>
              <a:defRPr/>
            </a:pP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"/>
                <a:cs typeface="Lato"/>
              </a:rPr>
              <a:t>A) </a:t>
            </a: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Allgemeine Studieninformationen</a:t>
            </a:r>
            <a:endParaRPr sz="1400" dirty="0">
              <a:solidFill>
                <a:schemeClr val="tx1">
                  <a:lumMod val="50000"/>
                  <a:lumOff val="50000"/>
                </a:schemeClr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pPr marL="12700">
              <a:lnSpc>
                <a:spcPts val="1000"/>
              </a:lnSpc>
              <a:spcBef>
                <a:spcPts val="1524"/>
              </a:spcBef>
              <a:defRPr/>
            </a:pP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 Black"/>
                <a:cs typeface="Lato Black"/>
              </a:rPr>
              <a:t>B) Intervention</a:t>
            </a:r>
            <a:endParaRPr sz="1400" dirty="0"/>
          </a:p>
          <a:p>
            <a:pPr marL="355600" marR="0" indent="-342900" algn="l">
              <a:lnSpc>
                <a:spcPts val="1000"/>
              </a:lnSpc>
              <a:spcBef>
                <a:spcPts val="1524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de-DE" sz="1400" b="1" spc="-10" dirty="0">
                <a:solidFill>
                  <a:srgbClr val="3BBEB4"/>
                </a:solidFill>
                <a:latin typeface="Lato Black"/>
                <a:cs typeface="Lato Black"/>
              </a:rPr>
              <a:t>Monitoring Plattform	 </a:t>
            </a:r>
            <a:endParaRPr sz="1400" dirty="0"/>
          </a:p>
          <a:p>
            <a:pPr marL="355600" indent="-342900">
              <a:lnSpc>
                <a:spcPts val="1000"/>
              </a:lnSpc>
              <a:spcBef>
                <a:spcPts val="1524"/>
              </a:spcBef>
              <a:buFont typeface="+mj-lt"/>
              <a:buAutoNum type="arabicPeriod"/>
              <a:defRPr/>
            </a:pPr>
            <a:r>
              <a:rPr lang="de-DE" sz="1400" b="1" i="0" u="none" strike="noStrike" cap="none" spc="-10" dirty="0">
                <a:ln>
                  <a:noFill/>
                </a:ln>
                <a:solidFill>
                  <a:srgbClr val="3BBEB4"/>
                </a:solidFill>
                <a:latin typeface="Lato Black"/>
                <a:cs typeface="Lato Black"/>
              </a:rPr>
              <a:t>Medikationsanalyse </a:t>
            </a:r>
            <a:endParaRPr lang="de-DE" sz="1400" b="1" spc="-10" dirty="0">
              <a:solidFill>
                <a:srgbClr val="3BBEB4"/>
              </a:solidFill>
              <a:latin typeface="Lato Black"/>
              <a:cs typeface="Lato Black"/>
            </a:endParaRPr>
          </a:p>
          <a:p>
            <a:pPr marL="355600" indent="-342900">
              <a:lnSpc>
                <a:spcPts val="1000"/>
              </a:lnSpc>
              <a:spcBef>
                <a:spcPts val="1524"/>
              </a:spcBef>
              <a:buFont typeface="+mj-lt"/>
              <a:buAutoNum type="arabicPeriod"/>
              <a:defRPr/>
            </a:pPr>
            <a:r>
              <a:rPr lang="de-DE" sz="1400" b="1" spc="-10" dirty="0">
                <a:solidFill>
                  <a:srgbClr val="3BBEB4"/>
                </a:solidFill>
                <a:latin typeface="Lato Black"/>
                <a:cs typeface="Lato Black"/>
              </a:rPr>
              <a:t>Psychoedukation </a:t>
            </a:r>
            <a:endParaRPr dirty="0"/>
          </a:p>
          <a:p>
            <a:pPr marL="12700">
              <a:lnSpc>
                <a:spcPts val="1000"/>
              </a:lnSpc>
              <a:spcBef>
                <a:spcPts val="1524"/>
              </a:spcBef>
              <a:defRPr/>
            </a:pP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 Black"/>
              </a:rPr>
              <a:t>C) Zusätzlicher Studienteil</a:t>
            </a:r>
            <a:endParaRPr dirty="0"/>
          </a:p>
          <a:p>
            <a:pPr marL="355600" indent="-342900">
              <a:lnSpc>
                <a:spcPts val="1000"/>
              </a:lnSpc>
              <a:spcBef>
                <a:spcPts val="1524"/>
              </a:spcBef>
              <a:buFont typeface="+mj-lt"/>
              <a:buAutoNum type="arabicPeriod"/>
              <a:defRPr/>
            </a:pPr>
            <a:r>
              <a:rPr lang="de-DE" sz="1400" b="1" spc="-10" dirty="0" err="1">
                <a:solidFill>
                  <a:srgbClr val="3BBEB4"/>
                </a:solidFill>
                <a:latin typeface="Lato Black"/>
              </a:rPr>
              <a:t>Sensing</a:t>
            </a:r>
            <a:r>
              <a:rPr lang="de-DE" sz="1400" b="1" spc="-10" dirty="0">
                <a:solidFill>
                  <a:srgbClr val="3BBEB4"/>
                </a:solidFill>
                <a:latin typeface="Lato Black"/>
              </a:rPr>
              <a:t> </a:t>
            </a:r>
            <a:endParaRPr lang="de-DE" sz="1400" b="1" spc="-10" dirty="0">
              <a:solidFill>
                <a:schemeClr val="tx1">
                  <a:lumMod val="50000"/>
                  <a:lumOff val="50000"/>
                </a:schemeClr>
              </a:solidFill>
              <a:highlight>
                <a:srgbClr val="C0C0C0"/>
              </a:highlight>
              <a:latin typeface="Lato Black"/>
            </a:endParaRPr>
          </a:p>
          <a:p>
            <a:pPr marL="355600" indent="-342900">
              <a:lnSpc>
                <a:spcPts val="1000"/>
              </a:lnSpc>
              <a:spcBef>
                <a:spcPts val="1524"/>
              </a:spcBef>
              <a:buFont typeface="+mj-lt"/>
              <a:buAutoNum type="arabicPeriod"/>
              <a:defRPr/>
            </a:pPr>
            <a:r>
              <a:rPr lang="de-DE" sz="1400" b="1" spc="-10" dirty="0">
                <a:solidFill>
                  <a:srgbClr val="3BBEB4"/>
                </a:solidFill>
                <a:latin typeface="Lato Black"/>
              </a:rPr>
              <a:t>Prozessevaluation</a:t>
            </a:r>
          </a:p>
          <a:p>
            <a:pPr marL="12700">
              <a:lnSpc>
                <a:spcPts val="1000"/>
              </a:lnSpc>
              <a:spcBef>
                <a:spcPts val="1524"/>
              </a:spcBef>
              <a:defRPr/>
            </a:pP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 Black"/>
              </a:rPr>
              <a:t>D) Die nächsten Schritte</a:t>
            </a:r>
            <a:endParaRPr sz="1400" b="1" spc="-10" dirty="0">
              <a:solidFill>
                <a:schemeClr val="tx1">
                  <a:lumMod val="50000"/>
                  <a:lumOff val="50000"/>
                </a:schemeClr>
              </a:solidFill>
              <a:latin typeface="Lato Black"/>
            </a:endParaRPr>
          </a:p>
          <a:p>
            <a:pPr marL="12700">
              <a:lnSpc>
                <a:spcPts val="1000"/>
              </a:lnSpc>
              <a:spcBef>
                <a:spcPts val="1524"/>
              </a:spcBef>
              <a:defRPr/>
            </a:pPr>
            <a:r>
              <a:rPr lang="de-DE" sz="1400" b="1" spc="-10" dirty="0">
                <a:solidFill>
                  <a:schemeClr val="tx1">
                    <a:lumMod val="50000"/>
                    <a:lumOff val="50000"/>
                  </a:schemeClr>
                </a:solidFill>
                <a:latin typeface="Lato Black"/>
              </a:rPr>
              <a:t>E) Kontakt zum Studienteam</a:t>
            </a:r>
            <a:endParaRPr dirty="0"/>
          </a:p>
          <a:p>
            <a:pPr marL="12700">
              <a:lnSpc>
                <a:spcPct val="100000"/>
              </a:lnSpc>
              <a:spcBef>
                <a:spcPts val="260"/>
              </a:spcBef>
              <a:tabLst>
                <a:tab pos="199390" algn="l"/>
              </a:tabLst>
              <a:defRPr/>
            </a:pPr>
            <a:endParaRPr lang="de-DE" sz="1000" dirty="0">
              <a:latin typeface="Lato"/>
              <a:cs typeface="Lato"/>
            </a:endParaRPr>
          </a:p>
        </p:txBody>
      </p:sp>
      <p:sp>
        <p:nvSpPr>
          <p:cNvPr id="11" name="object 10"/>
          <p:cNvSpPr txBox="1"/>
          <p:nvPr/>
        </p:nvSpPr>
        <p:spPr bwMode="auto">
          <a:xfrm>
            <a:off x="4211960" y="340579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Interventionsschulung</a:t>
            </a:r>
            <a:endParaRPr/>
          </a:p>
        </p:txBody>
      </p:sp>
      <p:pic>
        <p:nvPicPr>
          <p:cNvPr id="5" name="Audio 3">
            <a:hlinkClick r:id="" action="ppaction://media"/>
            <a:extLst>
              <a:ext uri="{FF2B5EF4-FFF2-40B4-BE49-F238E27FC236}">
                <a16:creationId xmlns:a16="http://schemas.microsoft.com/office/drawing/2014/main" id="{2DEF02B2-C6F9-4754-9701-4A659B9962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 bwMode="auto">
          <a:xfrm>
            <a:off x="8467217" y="4112516"/>
            <a:ext cx="487362" cy="487362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6CD48546-192E-4A5C-9B26-9B0FDD1B0296}"/>
              </a:ext>
            </a:extLst>
          </p:cNvPr>
          <p:cNvSpPr txBox="1"/>
          <p:nvPr/>
        </p:nvSpPr>
        <p:spPr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8182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555776" y="2502917"/>
            <a:ext cx="5688632" cy="1141338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/>
              <a:t>Allgemeine Studieninformationen</a:t>
            </a:r>
            <a:endParaRPr spc="7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8" y="998165"/>
            <a:ext cx="3162589" cy="339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b="0" i="0" u="none" strike="noStrike" cap="none" spc="-50">
                <a:ln>
                  <a:noFill/>
                </a:ln>
                <a:solidFill>
                  <a:srgbClr val="51545A"/>
                </a:solidFill>
                <a:latin typeface="Baskerville"/>
                <a:cs typeface="Baskerville"/>
              </a:rPr>
              <a:t>A</a:t>
            </a:r>
            <a:endParaRPr sz="22000" b="0" i="0" u="none" strike="noStrike" cap="none" spc="0">
              <a:ln>
                <a:noFill/>
              </a:ln>
              <a:solidFill>
                <a:srgbClr val="51545A"/>
              </a:solidFill>
              <a:latin typeface="Baskerville"/>
              <a:cs typeface="Baskerville"/>
            </a:endParaRPr>
          </a:p>
        </p:txBody>
      </p:sp>
      <p:pic>
        <p:nvPicPr>
          <p:cNvPr id="7" name="Audio 3">
            <a:hlinkClick r:id="" action="ppaction://media"/>
            <a:extLst>
              <a:ext uri="{FF2B5EF4-FFF2-40B4-BE49-F238E27FC236}">
                <a16:creationId xmlns:a16="http://schemas.microsoft.com/office/drawing/2014/main" id="{B3B333D0-C817-451E-A736-F5245F609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 bwMode="auto">
          <a:xfrm>
            <a:off x="8240374" y="4333604"/>
            <a:ext cx="487362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5152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" name="object 9"/>
          <p:cNvSpPr txBox="1"/>
          <p:nvPr/>
        </p:nvSpPr>
        <p:spPr bwMode="auto">
          <a:xfrm>
            <a:off x="2239716" y="2071492"/>
            <a:ext cx="2359265" cy="394707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52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199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199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7" name="object 10"/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984E7D0E-689C-498B-B0E7-BF4E04320C75}"/>
              </a:ext>
            </a:extLst>
          </p:cNvPr>
          <p:cNvGrpSpPr/>
          <p:nvPr/>
        </p:nvGrpSpPr>
        <p:grpSpPr>
          <a:xfrm>
            <a:off x="3866122" y="1553455"/>
            <a:ext cx="2243683" cy="3104022"/>
            <a:chOff x="5477433" y="2472672"/>
            <a:chExt cx="2991578" cy="4138696"/>
          </a:xfrm>
        </p:grpSpPr>
        <p:sp>
          <p:nvSpPr>
            <p:cNvPr id="24" name="Rechteck: abgerundete Ecken 23"/>
            <p:cNvSpPr/>
            <p:nvPr/>
          </p:nvSpPr>
          <p:spPr bwMode="auto">
            <a:xfrm>
              <a:off x="5477434" y="3894312"/>
              <a:ext cx="2734764" cy="1005547"/>
            </a:xfrm>
            <a:prstGeom prst="roundRect">
              <a:avLst>
                <a:gd name="adj" fmla="val 10000"/>
              </a:avLst>
            </a:prstGeom>
            <a:solidFill>
              <a:srgbClr val="F0FAFA"/>
            </a:solidFill>
            <a:ln>
              <a:solidFill>
                <a:srgbClr val="3BBEB4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9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Medikationsanalyse für das Monitoring der Antidepressiva-Therapie</a:t>
              </a:r>
              <a:endParaRPr kumimoji="0" sz="1798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sp>
          <p:nvSpPr>
            <p:cNvPr id="20" name="Rechteck: abgerundete Ecken 19"/>
            <p:cNvSpPr/>
            <p:nvPr/>
          </p:nvSpPr>
          <p:spPr bwMode="auto">
            <a:xfrm>
              <a:off x="5481094" y="2472672"/>
              <a:ext cx="2816239" cy="1005547"/>
            </a:xfrm>
            <a:prstGeom prst="roundRect">
              <a:avLst>
                <a:gd name="adj" fmla="val 10000"/>
              </a:avLst>
            </a:prstGeom>
            <a:solidFill>
              <a:srgbClr val="CDEFED"/>
            </a:solidFill>
            <a:ln>
              <a:solidFill>
                <a:schemeClr val="tx2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599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Medikationsanalyse</a:t>
              </a:r>
              <a:endParaRPr kumimoji="0" sz="14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pic>
          <p:nvPicPr>
            <p:cNvPr id="7" name="Grafik 6"/>
            <p:cNvPicPr>
              <a:picLocks noChangeAspect="1"/>
            </p:cNvPicPr>
            <p:nvPr/>
          </p:nvPicPr>
          <p:blipFill>
            <a:blip r:embed="rId6"/>
            <a:stretch/>
          </p:blipFill>
          <p:spPr bwMode="auto">
            <a:xfrm>
              <a:off x="7778511" y="3088375"/>
              <a:ext cx="690500" cy="690500"/>
            </a:xfrm>
            <a:prstGeom prst="flowChartAlternateProcess">
              <a:avLst/>
            </a:prstGeom>
            <a:ln w="6349">
              <a:solidFill>
                <a:schemeClr val="accent5">
                  <a:lumMod val="40000"/>
                  <a:lumOff val="60000"/>
                </a:schemeClr>
              </a:solidFill>
              <a:prstDash val="solid"/>
            </a:ln>
          </p:spPr>
        </p:pic>
        <p:sp>
          <p:nvSpPr>
            <p:cNvPr id="28" name="Rechteck: abgerundete Ecken 27"/>
            <p:cNvSpPr/>
            <p:nvPr/>
          </p:nvSpPr>
          <p:spPr bwMode="auto">
            <a:xfrm>
              <a:off x="5477433" y="5651368"/>
              <a:ext cx="2734765" cy="960000"/>
            </a:xfrm>
            <a:prstGeom prst="roundRect">
              <a:avLst>
                <a:gd name="adj" fmla="val 14740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9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Abruf der Daten über die Plattform </a:t>
              </a:r>
              <a:r>
                <a:rPr kumimoji="0" lang="de-DE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DOOR Studie Online</a:t>
              </a:r>
              <a:endParaRPr kumimoji="0" lang="de-DE" sz="1199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</p:txBody>
        </p:sp>
        <p:sp>
          <p:nvSpPr>
            <p:cNvPr id="30" name="Pfeil: nach unten 29"/>
            <p:cNvSpPr/>
            <p:nvPr/>
          </p:nvSpPr>
          <p:spPr bwMode="auto">
            <a:xfrm>
              <a:off x="6687977" y="4914629"/>
              <a:ext cx="339271" cy="736739"/>
            </a:xfrm>
            <a:prstGeom prst="downArrow">
              <a:avLst>
                <a:gd name="adj1" fmla="val 50000"/>
                <a:gd name="adj2" fmla="val 29874"/>
              </a:avLst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233ABF44-581B-492F-B265-34BA1F16ADC9}"/>
              </a:ext>
            </a:extLst>
          </p:cNvPr>
          <p:cNvGrpSpPr/>
          <p:nvPr/>
        </p:nvGrpSpPr>
        <p:grpSpPr>
          <a:xfrm>
            <a:off x="6521581" y="1560653"/>
            <a:ext cx="2122993" cy="3096824"/>
            <a:chOff x="8739854" y="2472672"/>
            <a:chExt cx="2830657" cy="4129099"/>
          </a:xfrm>
        </p:grpSpPr>
        <p:sp>
          <p:nvSpPr>
            <p:cNvPr id="25" name="Rechteck: abgerundete Ecken 24"/>
            <p:cNvSpPr/>
            <p:nvPr/>
          </p:nvSpPr>
          <p:spPr bwMode="auto">
            <a:xfrm>
              <a:off x="8739854" y="3887063"/>
              <a:ext cx="2830657" cy="1253651"/>
            </a:xfrm>
            <a:prstGeom prst="roundRect">
              <a:avLst>
                <a:gd name="adj" fmla="val 10000"/>
              </a:avLst>
            </a:prstGeom>
            <a:solidFill>
              <a:srgbClr val="F0FAFA"/>
            </a:solidFill>
            <a:ln>
              <a:solidFill>
                <a:srgbClr val="3BBEB4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9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Strukturierte Informationen über Depression und Strategien zur Krankheitsbewältigung</a:t>
              </a:r>
              <a:endParaRPr kumimoji="0" sz="1798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sp>
          <p:nvSpPr>
            <p:cNvPr id="21" name="Rechteck: abgerundete Ecken 20"/>
            <p:cNvSpPr/>
            <p:nvPr/>
          </p:nvSpPr>
          <p:spPr bwMode="auto">
            <a:xfrm>
              <a:off x="8739854" y="2472672"/>
              <a:ext cx="2656385" cy="1005547"/>
            </a:xfrm>
            <a:prstGeom prst="roundRect">
              <a:avLst>
                <a:gd name="adj" fmla="val 10000"/>
              </a:avLst>
            </a:prstGeom>
            <a:solidFill>
              <a:srgbClr val="CDEFED"/>
            </a:solidFill>
            <a:ln>
              <a:solidFill>
                <a:schemeClr val="tx2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599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Psychoedukation</a:t>
              </a:r>
              <a:endParaRPr kumimoji="0" sz="14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7"/>
            <a:stretch/>
          </p:blipFill>
          <p:spPr bwMode="auto">
            <a:xfrm>
              <a:off x="10686114" y="3057852"/>
              <a:ext cx="884397" cy="624789"/>
            </a:xfrm>
            <a:prstGeom prst="flowChartAlternateProcess">
              <a:avLst/>
            </a:prstGeom>
            <a:ln w="6349">
              <a:solidFill>
                <a:schemeClr val="accent5">
                  <a:lumMod val="40000"/>
                  <a:lumOff val="60000"/>
                </a:schemeClr>
              </a:solidFill>
              <a:prstDash val="solid"/>
            </a:ln>
          </p:spPr>
        </p:pic>
        <p:sp>
          <p:nvSpPr>
            <p:cNvPr id="29" name="Rechteck: abgerundete Ecken 28"/>
            <p:cNvSpPr/>
            <p:nvPr/>
          </p:nvSpPr>
          <p:spPr bwMode="auto">
            <a:xfrm>
              <a:off x="8779562" y="5641771"/>
              <a:ext cx="2734763" cy="960000"/>
            </a:xfrm>
            <a:prstGeom prst="roundRect">
              <a:avLst>
                <a:gd name="adj" fmla="val 17943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9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Physischer Tischaufsteller + weiteres Material</a:t>
              </a:r>
              <a:endParaRPr kumimoji="0" lang="de-DE" sz="1199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</p:txBody>
        </p:sp>
        <p:sp>
          <p:nvSpPr>
            <p:cNvPr id="31" name="Pfeil: nach unten 30"/>
            <p:cNvSpPr/>
            <p:nvPr/>
          </p:nvSpPr>
          <p:spPr bwMode="auto">
            <a:xfrm>
              <a:off x="9977308" y="5162734"/>
              <a:ext cx="339272" cy="479407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</p:grp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D1F5ED42-AA8C-46C2-82CB-0B6A6E564192}"/>
              </a:ext>
            </a:extLst>
          </p:cNvPr>
          <p:cNvGrpSpPr/>
          <p:nvPr/>
        </p:nvGrpSpPr>
        <p:grpSpPr>
          <a:xfrm>
            <a:off x="950320" y="1559704"/>
            <a:ext cx="2463423" cy="3103705"/>
            <a:chOff x="1785583" y="2446564"/>
            <a:chExt cx="3284564" cy="4138273"/>
          </a:xfrm>
        </p:grpSpPr>
        <p:sp>
          <p:nvSpPr>
            <p:cNvPr id="16" name="Rechteck: abgerundete Ecken 15"/>
            <p:cNvSpPr/>
            <p:nvPr/>
          </p:nvSpPr>
          <p:spPr bwMode="auto">
            <a:xfrm>
              <a:off x="1785583" y="2446564"/>
              <a:ext cx="3066658" cy="1005547"/>
            </a:xfrm>
            <a:prstGeom prst="roundRect">
              <a:avLst>
                <a:gd name="adj" fmla="val 10000"/>
              </a:avLst>
            </a:prstGeom>
            <a:solidFill>
              <a:srgbClr val="CDEFED"/>
            </a:solidFill>
            <a:ln>
              <a:solidFill>
                <a:schemeClr val="tx2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599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Patientengenerierte Gesundheitsdaten</a:t>
              </a:r>
              <a:endParaRPr kumimoji="0" sz="1400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sp>
          <p:nvSpPr>
            <p:cNvPr id="23" name="Rechteck: abgerundete Ecken 22"/>
            <p:cNvSpPr/>
            <p:nvPr/>
          </p:nvSpPr>
          <p:spPr bwMode="auto">
            <a:xfrm>
              <a:off x="1785583" y="3862220"/>
              <a:ext cx="3105844" cy="1253651"/>
            </a:xfrm>
            <a:prstGeom prst="roundRect">
              <a:avLst>
                <a:gd name="adj" fmla="val 10000"/>
              </a:avLst>
            </a:prstGeom>
            <a:solidFill>
              <a:srgbClr val="F0FAFA"/>
            </a:solidFill>
            <a:ln>
              <a:solidFill>
                <a:srgbClr val="3BBEB4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9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  <a:cs typeface="Arial"/>
                </a:rPr>
                <a:t>Monitoring von depressionsrelevanten Parametern</a:t>
              </a:r>
              <a:endParaRPr kumimoji="0" sz="1798" b="0" i="0" u="none" strike="noStrike" kern="0" cap="none" spc="0" normalizeH="0" baseline="0" noProof="0" dirty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pic>
          <p:nvPicPr>
            <p:cNvPr id="26" name="Grafik 25"/>
            <p:cNvPicPr>
              <a:picLocks noChangeAspect="1"/>
            </p:cNvPicPr>
            <p:nvPr/>
          </p:nvPicPr>
          <p:blipFill>
            <a:blip r:embed="rId8"/>
            <a:stretch/>
          </p:blipFill>
          <p:spPr bwMode="auto">
            <a:xfrm>
              <a:off x="4341628" y="3047768"/>
              <a:ext cx="728519" cy="728519"/>
            </a:xfrm>
            <a:prstGeom prst="flowChartAlternateProcess">
              <a:avLst/>
            </a:prstGeom>
            <a:ln w="6349">
              <a:solidFill>
                <a:schemeClr val="accent5">
                  <a:lumMod val="40000"/>
                  <a:lumOff val="60000"/>
                </a:schemeClr>
              </a:solidFill>
              <a:prstDash val="solid"/>
            </a:ln>
          </p:spPr>
        </p:pic>
        <p:sp>
          <p:nvSpPr>
            <p:cNvPr id="27" name="Rechteck: abgerundete Ecken 26"/>
            <p:cNvSpPr/>
            <p:nvPr/>
          </p:nvSpPr>
          <p:spPr bwMode="auto">
            <a:xfrm>
              <a:off x="1971123" y="5624837"/>
              <a:ext cx="2734765" cy="960000"/>
            </a:xfrm>
            <a:prstGeom prst="roundRect">
              <a:avLst>
                <a:gd name="adj" fmla="val 15369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Abruf der Daten über die Plattform DOOR Studie Online</a:t>
              </a:r>
              <a:endParaRPr kumimoji="0" lang="de-DE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endParaRPr>
            </a:p>
          </p:txBody>
        </p:sp>
        <p:sp>
          <p:nvSpPr>
            <p:cNvPr id="10" name="Pfeil: nach unten 9"/>
            <p:cNvSpPr/>
            <p:nvPr/>
          </p:nvSpPr>
          <p:spPr bwMode="auto">
            <a:xfrm>
              <a:off x="3141084" y="5137505"/>
              <a:ext cx="339271" cy="504804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grpSp>
          <p:nvGrpSpPr>
            <p:cNvPr id="33" name="Gruppieren 32">
              <a:extLst>
                <a:ext uri="{FF2B5EF4-FFF2-40B4-BE49-F238E27FC236}">
                  <a16:creationId xmlns:a16="http://schemas.microsoft.com/office/drawing/2014/main" id="{D72EF42B-595E-4887-9E35-278F4A6FC14B}"/>
                </a:ext>
              </a:extLst>
            </p:cNvPr>
            <p:cNvGrpSpPr/>
            <p:nvPr/>
          </p:nvGrpSpPr>
          <p:grpSpPr>
            <a:xfrm>
              <a:off x="3826506" y="3204309"/>
              <a:ext cx="594432" cy="607769"/>
              <a:chOff x="5117254" y="2586489"/>
              <a:chExt cx="762842" cy="762843"/>
            </a:xfrm>
          </p:grpSpPr>
          <p:pic>
            <p:nvPicPr>
              <p:cNvPr id="34" name="Grafik 33" descr="Ein Bild, das Text, Screenshot, Schrift, Webseite enthält.&#10;&#10;Automatisch generierte Beschreibung">
                <a:extLst>
                  <a:ext uri="{FF2B5EF4-FFF2-40B4-BE49-F238E27FC236}">
                    <a16:creationId xmlns:a16="http://schemas.microsoft.com/office/drawing/2014/main" id="{B9B0F9EE-DE80-4C5D-8404-A5A28F8478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52925" y="2721920"/>
                <a:ext cx="291500" cy="50471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pic>
            <p:nvPicPr>
              <p:cNvPr id="35" name="Grafik 34" descr="Smartphone Silhouette">
                <a:extLst>
                  <a:ext uri="{FF2B5EF4-FFF2-40B4-BE49-F238E27FC236}">
                    <a16:creationId xmlns:a16="http://schemas.microsoft.com/office/drawing/2014/main" id="{80BBAB5A-D397-4598-A4C6-3C49FCD03B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5117254" y="2586489"/>
                <a:ext cx="762842" cy="762843"/>
              </a:xfrm>
              <a:prstGeom prst="rect">
                <a:avLst/>
              </a:prstGeom>
            </p:spPr>
          </p:pic>
        </p:grpSp>
      </p:grp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9EE640D-F90B-4B18-8775-EE5B8D5F784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616553" y="4619228"/>
            <a:ext cx="365522" cy="365522"/>
          </a:xfrm>
          <a:prstGeom prst="rect">
            <a:avLst/>
          </a:prstGeom>
        </p:spPr>
      </p:pic>
      <p:sp>
        <p:nvSpPr>
          <p:cNvPr id="36" name="object 8">
            <a:extLst>
              <a:ext uri="{FF2B5EF4-FFF2-40B4-BE49-F238E27FC236}">
                <a16:creationId xmlns:a16="http://schemas.microsoft.com/office/drawing/2014/main" id="{1C9F16FD-B1FD-432F-B02C-D3E6DD261A30}"/>
              </a:ext>
            </a:extLst>
          </p:cNvPr>
          <p:cNvSpPr txBox="1"/>
          <p:nvPr/>
        </p:nvSpPr>
        <p:spPr bwMode="auto">
          <a:xfrm>
            <a:off x="955682" y="684292"/>
            <a:ext cx="7680064" cy="443695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</a:rPr>
              <a:t>Aus welchen Teilen besteht die Intervention?</a:t>
            </a:r>
            <a:endParaRPr kumimoji="0" sz="2800" b="1" i="0" u="none" strike="noStrike" kern="0" cap="none" spc="-1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</a:endParaRPr>
          </a:p>
        </p:txBody>
      </p:sp>
      <p:pic>
        <p:nvPicPr>
          <p:cNvPr id="37" name="Grafik 36">
            <a:extLst>
              <a:ext uri="{FF2B5EF4-FFF2-40B4-BE49-F238E27FC236}">
                <a16:creationId xmlns:a16="http://schemas.microsoft.com/office/drawing/2014/main" id="{89F06C8D-8C26-40C9-84A9-437C674F65B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sp>
        <p:nvSpPr>
          <p:cNvPr id="32" name="Textfeld 31">
            <a:extLst>
              <a:ext uri="{FF2B5EF4-FFF2-40B4-BE49-F238E27FC236}">
                <a16:creationId xmlns:a16="http://schemas.microsoft.com/office/drawing/2014/main" id="{4142B9A4-79DC-4C89-9EB7-8BE1D5E32710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962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914"/>
    </mc:Choice>
    <mc:Fallback xmlns="">
      <p:transition spd="slow" advTm="80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66667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65" name="Grafik 64">
            <a:extLst>
              <a:ext uri="{FF2B5EF4-FFF2-40B4-BE49-F238E27FC236}">
                <a16:creationId xmlns:a16="http://schemas.microsoft.com/office/drawing/2014/main" id="{F03CE76F-3182-49AB-AB28-2C32BCC630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118"/>
          <a:stretch/>
        </p:blipFill>
        <p:spPr bwMode="auto">
          <a:xfrm>
            <a:off x="0" y="11880"/>
            <a:ext cx="9132725" cy="5140332"/>
          </a:xfrm>
          <a:prstGeom prst="rect">
            <a:avLst/>
          </a:prstGeom>
        </p:spPr>
      </p:pic>
      <p:sp>
        <p:nvSpPr>
          <p:cNvPr id="5" name="Pfeil nach rechts 4">
            <a:extLst>
              <a:ext uri="{FF2B5EF4-FFF2-40B4-BE49-F238E27FC236}">
                <a16:creationId xmlns:a16="http://schemas.microsoft.com/office/drawing/2014/main" id="{540A73C8-7298-CD10-4363-CD4B6975E9B7}"/>
              </a:ext>
            </a:extLst>
          </p:cNvPr>
          <p:cNvSpPr/>
          <p:nvPr/>
        </p:nvSpPr>
        <p:spPr>
          <a:xfrm>
            <a:off x="457218" y="625708"/>
            <a:ext cx="8616172" cy="429092"/>
          </a:xfrm>
          <a:prstGeom prst="rightArrow">
            <a:avLst/>
          </a:prstGeom>
          <a:solidFill>
            <a:srgbClr val="51C4A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CD9AB70F-BA81-4A57-9933-06FE4641FD9D}"/>
              </a:ext>
            </a:extLst>
          </p:cNvPr>
          <p:cNvGrpSpPr/>
          <p:nvPr/>
        </p:nvGrpSpPr>
        <p:grpSpPr>
          <a:xfrm>
            <a:off x="457218" y="952477"/>
            <a:ext cx="1214561" cy="648189"/>
            <a:chOff x="506164" y="954102"/>
            <a:chExt cx="1619415" cy="864252"/>
          </a:xfrm>
        </p:grpSpPr>
        <p:sp>
          <p:nvSpPr>
            <p:cNvPr id="19" name="Rechteck: abgerundete Ecken 18"/>
            <p:cNvSpPr/>
            <p:nvPr/>
          </p:nvSpPr>
          <p:spPr bwMode="auto">
            <a:xfrm>
              <a:off x="506164" y="1214686"/>
              <a:ext cx="1619415" cy="603668"/>
            </a:xfrm>
            <a:prstGeom prst="roundRect">
              <a:avLst>
                <a:gd name="adj" fmla="val 16667"/>
              </a:avLst>
            </a:prstGeom>
            <a:noFill/>
            <a:ln w="25400" cap="flat" cmpd="sng" algn="ctr">
              <a:solidFill>
                <a:srgbClr val="00B0F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Versand </a:t>
              </a: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Studienmaterial</a:t>
              </a:r>
              <a:endPara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highlight>
                  <a:srgbClr val="FFFF00"/>
                </a:highlight>
                <a:uLnTx/>
                <a:uFillTx/>
                <a:latin typeface="Lato"/>
                <a:ea typeface="+mn-ea"/>
                <a:cs typeface="Arial"/>
              </a:endParaRPr>
            </a:p>
          </p:txBody>
        </p:sp>
        <p:sp>
          <p:nvSpPr>
            <p:cNvPr id="48" name="Rechteck 47">
              <a:extLst>
                <a:ext uri="{FF2B5EF4-FFF2-40B4-BE49-F238E27FC236}">
                  <a16:creationId xmlns:a16="http://schemas.microsoft.com/office/drawing/2014/main" id="{6416C756-DC72-1A9C-3E61-223E3FAE13ED}"/>
                </a:ext>
              </a:extLst>
            </p:cNvPr>
            <p:cNvSpPr/>
            <p:nvPr/>
          </p:nvSpPr>
          <p:spPr>
            <a:xfrm>
              <a:off x="1292051" y="954102"/>
              <a:ext cx="62400" cy="240000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0" name="Rechteck: abgerundete Ecken 69">
            <a:extLst>
              <a:ext uri="{FF2B5EF4-FFF2-40B4-BE49-F238E27FC236}">
                <a16:creationId xmlns:a16="http://schemas.microsoft.com/office/drawing/2014/main" id="{F6BC8466-9EB9-4BEA-A1F3-CFC247960A62}"/>
              </a:ext>
            </a:extLst>
          </p:cNvPr>
          <p:cNvSpPr/>
          <p:nvPr/>
        </p:nvSpPr>
        <p:spPr bwMode="auto">
          <a:xfrm>
            <a:off x="568555" y="289930"/>
            <a:ext cx="1213200" cy="342184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54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Online Schulung</a:t>
            </a:r>
            <a:endParaRPr kumimoji="0" lang="de-DE" sz="999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highlight>
                <a:srgbClr val="FFFF00"/>
              </a:highlight>
              <a:uLnTx/>
              <a:uFillTx/>
              <a:latin typeface="Lato"/>
              <a:ea typeface="+mn-ea"/>
              <a:cs typeface="Arial"/>
            </a:endParaRPr>
          </a:p>
        </p:txBody>
      </p:sp>
      <p:sp>
        <p:nvSpPr>
          <p:cNvPr id="24" name="Rechteck: abgerundete Ecken 23"/>
          <p:cNvSpPr/>
          <p:nvPr/>
        </p:nvSpPr>
        <p:spPr bwMode="auto">
          <a:xfrm>
            <a:off x="1459173" y="2379965"/>
            <a:ext cx="1941819" cy="858578"/>
          </a:xfrm>
          <a:prstGeom prst="roundRect">
            <a:avLst>
              <a:gd name="adj" fmla="val 16667"/>
            </a:avLst>
          </a:prstGeom>
          <a:noFill/>
          <a:ln w="25400" cap="flat" cmpd="sng" algn="ctr">
            <a:solidFill>
              <a:srgbClr val="00206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Studienteam: Praxisbesuch</a:t>
            </a:r>
          </a:p>
          <a:p>
            <a:pPr marL="65485" marR="0" lvl="8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Plattform einrichten</a:t>
            </a:r>
          </a:p>
          <a:p>
            <a:pPr marL="65485" marR="0" lvl="8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Ring an Patient übergeben</a:t>
            </a:r>
            <a:endParaRPr kumimoji="0" lang="de-DE" sz="899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75A85294-A4E1-B8F0-D16F-2F9FC9EC892B}"/>
              </a:ext>
            </a:extLst>
          </p:cNvPr>
          <p:cNvSpPr txBox="1"/>
          <p:nvPr/>
        </p:nvSpPr>
        <p:spPr>
          <a:xfrm>
            <a:off x="-224404" y="3724109"/>
            <a:ext cx="184731" cy="3690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620D00BA-9C37-4024-ABA4-8F93069643BA}"/>
              </a:ext>
            </a:extLst>
          </p:cNvPr>
          <p:cNvGrpSpPr/>
          <p:nvPr/>
        </p:nvGrpSpPr>
        <p:grpSpPr>
          <a:xfrm>
            <a:off x="4703116" y="2052970"/>
            <a:ext cx="2093579" cy="1119657"/>
            <a:chOff x="6271732" y="2641810"/>
            <a:chExt cx="2791438" cy="1492876"/>
          </a:xfrm>
        </p:grpSpPr>
        <p:sp>
          <p:nvSpPr>
            <p:cNvPr id="11" name="Rechteck: abgerundete Ecken 17">
              <a:extLst>
                <a:ext uri="{FF2B5EF4-FFF2-40B4-BE49-F238E27FC236}">
                  <a16:creationId xmlns:a16="http://schemas.microsoft.com/office/drawing/2014/main" id="{00DB622A-CC03-A8E3-4535-91DB28BAA920}"/>
                </a:ext>
              </a:extLst>
            </p:cNvPr>
            <p:cNvSpPr/>
            <p:nvPr/>
          </p:nvSpPr>
          <p:spPr bwMode="auto">
            <a:xfrm>
              <a:off x="6271732" y="2641810"/>
              <a:ext cx="2791438" cy="1492876"/>
            </a:xfrm>
            <a:prstGeom prst="roundRect">
              <a:avLst>
                <a:gd name="adj" fmla="val 16667"/>
              </a:avLst>
            </a:prstGeom>
            <a:noFill/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1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endParaRPr>
            </a:p>
          </p:txBody>
        </p:sp>
        <p:sp>
          <p:nvSpPr>
            <p:cNvPr id="14" name="Rechteck: abgerundete Ecken 18">
              <a:extLst>
                <a:ext uri="{FF2B5EF4-FFF2-40B4-BE49-F238E27FC236}">
                  <a16:creationId xmlns:a16="http://schemas.microsoft.com/office/drawing/2014/main" id="{F36F9C6E-5644-D649-3A2D-40B6777496C7}"/>
                </a:ext>
              </a:extLst>
            </p:cNvPr>
            <p:cNvSpPr/>
            <p:nvPr/>
          </p:nvSpPr>
          <p:spPr bwMode="auto">
            <a:xfrm>
              <a:off x="6371543" y="2726191"/>
              <a:ext cx="2611962" cy="1324111"/>
            </a:xfrm>
            <a:prstGeom prst="roundRect">
              <a:avLst>
                <a:gd name="adj" fmla="val 12876"/>
              </a:avLst>
            </a:prstGeom>
            <a:noFill/>
            <a:ln w="25400">
              <a:solidFill>
                <a:srgbClr val="0070C0"/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171240" marR="0" lvl="0" indent="-171240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Char char="•"/>
                <a:tabLst/>
                <a:defRPr/>
              </a:pPr>
              <a:endParaRPr kumimoji="0" sz="1798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8A604467-406E-382E-C7A0-2CADD52B4F15}"/>
                </a:ext>
              </a:extLst>
            </p:cNvPr>
            <p:cNvSpPr txBox="1"/>
            <p:nvPr/>
          </p:nvSpPr>
          <p:spPr bwMode="auto">
            <a:xfrm>
              <a:off x="6693816" y="2953707"/>
              <a:ext cx="1940888" cy="9431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0" cap="none" spc="0" normalizeH="0" baseline="0" noProof="0" dirty="0" err="1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Ärzt:in</a:t>
              </a:r>
              <a:r>
                <a:rPr kumimoji="0" lang="de-DE" sz="999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/Praxisteam:</a:t>
              </a:r>
              <a:endParaRPr kumimoji="0" lang="de-DE" sz="999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Medikationspläne und Sitzungsprotokolle</a:t>
              </a:r>
            </a:p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Studienteam faxen </a:t>
              </a:r>
            </a:p>
          </p:txBody>
        </p:sp>
      </p:grpSp>
      <p:sp>
        <p:nvSpPr>
          <p:cNvPr id="36" name="Rechteck: abgerundete Ecken 21">
            <a:extLst>
              <a:ext uri="{FF2B5EF4-FFF2-40B4-BE49-F238E27FC236}">
                <a16:creationId xmlns:a16="http://schemas.microsoft.com/office/drawing/2014/main" id="{2725968C-791F-0E47-F9A9-837DD9886B72}"/>
              </a:ext>
            </a:extLst>
          </p:cNvPr>
          <p:cNvSpPr/>
          <p:nvPr/>
        </p:nvSpPr>
        <p:spPr bwMode="auto">
          <a:xfrm>
            <a:off x="6991860" y="3211945"/>
            <a:ext cx="1958400" cy="993600"/>
          </a:xfrm>
          <a:prstGeom prst="roundRect">
            <a:avLst>
              <a:gd name="adj" fmla="val 16667"/>
            </a:avLst>
          </a:prstGeom>
          <a:noFill/>
          <a:ln w="25400">
            <a:solidFill>
              <a:srgbClr val="3BBEB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Ärzt:in</a:t>
            </a:r>
            <a:endParaRPr kumimoji="0" lang="de-DE" sz="999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ea typeface="+mn-ea"/>
              <a:cs typeface="Arial"/>
            </a:endParaRPr>
          </a:p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Kurzer Anruf bei Patient:in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Medikationsanalyse durchführen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2062D0C7-69FF-4B91-AE5D-8773C113F673}"/>
              </a:ext>
            </a:extLst>
          </p:cNvPr>
          <p:cNvGrpSpPr/>
          <p:nvPr/>
        </p:nvGrpSpPr>
        <p:grpSpPr>
          <a:xfrm>
            <a:off x="6916521" y="2059027"/>
            <a:ext cx="2093579" cy="2227200"/>
            <a:chOff x="9268228" y="2617271"/>
            <a:chExt cx="2791438" cy="2969600"/>
          </a:xfrm>
        </p:grpSpPr>
        <p:sp>
          <p:nvSpPr>
            <p:cNvPr id="37" name="Rechteck: abgerundete Ecken 22">
              <a:extLst>
                <a:ext uri="{FF2B5EF4-FFF2-40B4-BE49-F238E27FC236}">
                  <a16:creationId xmlns:a16="http://schemas.microsoft.com/office/drawing/2014/main" id="{3FACDA5E-71F8-E4E0-7BD3-544B14AB20F2}"/>
                </a:ext>
              </a:extLst>
            </p:cNvPr>
            <p:cNvSpPr/>
            <p:nvPr/>
          </p:nvSpPr>
          <p:spPr bwMode="auto">
            <a:xfrm>
              <a:off x="9351068" y="2699896"/>
              <a:ext cx="2611199" cy="1324800"/>
            </a:xfrm>
            <a:prstGeom prst="roundRect">
              <a:avLst>
                <a:gd name="adj" fmla="val 16667"/>
              </a:avLst>
            </a:prstGeom>
            <a:noFill/>
            <a:ln w="25400">
              <a:solidFill>
                <a:srgbClr val="0070C0"/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0" cap="none" spc="0" normalizeH="0" baseline="0" noProof="0" dirty="0" err="1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Ärzt:in</a:t>
              </a:r>
              <a:r>
                <a:rPr kumimoji="0" lang="de-DE" sz="999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 panose="020B0604020202020204" pitchFamily="34" charset="0"/>
                </a:rPr>
                <a:t>/Praxisteam:</a:t>
              </a:r>
            </a:p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8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Medikationsplan in Studienordner ablegen</a:t>
              </a:r>
              <a:endParaRPr kumimoji="0" lang="de-DE" sz="998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Rechteck: abgerundete Ecken 17">
              <a:extLst>
                <a:ext uri="{FF2B5EF4-FFF2-40B4-BE49-F238E27FC236}">
                  <a16:creationId xmlns:a16="http://schemas.microsoft.com/office/drawing/2014/main" id="{2E3D9572-2006-67B6-8311-5AD30C6D0A6F}"/>
                </a:ext>
              </a:extLst>
            </p:cNvPr>
            <p:cNvSpPr/>
            <p:nvPr/>
          </p:nvSpPr>
          <p:spPr bwMode="auto">
            <a:xfrm>
              <a:off x="9268228" y="2617271"/>
              <a:ext cx="2791438" cy="2969600"/>
            </a:xfrm>
            <a:prstGeom prst="roundRect">
              <a:avLst>
                <a:gd name="adj" fmla="val 11272"/>
              </a:avLst>
            </a:prstGeom>
            <a:noFill/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1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endParaRPr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B79A9A06-685D-4C2B-BF85-BD058C28A296}"/>
              </a:ext>
            </a:extLst>
          </p:cNvPr>
          <p:cNvGrpSpPr/>
          <p:nvPr/>
        </p:nvGrpSpPr>
        <p:grpSpPr>
          <a:xfrm>
            <a:off x="2755554" y="740313"/>
            <a:ext cx="2575088" cy="630495"/>
            <a:chOff x="3674070" y="982851"/>
            <a:chExt cx="3433451" cy="840660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90DBD9A4-CB82-4476-A877-48791E1C41D4}"/>
                </a:ext>
              </a:extLst>
            </p:cNvPr>
            <p:cNvSpPr txBox="1"/>
            <p:nvPr/>
          </p:nvSpPr>
          <p:spPr>
            <a:xfrm>
              <a:off x="4192697" y="982851"/>
              <a:ext cx="8289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7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2 Wochen </a:t>
              </a: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D4667132-20CF-4447-BDED-6422AA73ACC9}"/>
                </a:ext>
              </a:extLst>
            </p:cNvPr>
            <p:cNvSpPr txBox="1"/>
            <p:nvPr/>
          </p:nvSpPr>
          <p:spPr bwMode="auto">
            <a:xfrm>
              <a:off x="4897307" y="985589"/>
              <a:ext cx="86116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7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2 Wochen </a:t>
              </a: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C12AB0C4-FB65-4BDD-87DA-CDA0D3136731}"/>
                </a:ext>
              </a:extLst>
            </p:cNvPr>
            <p:cNvSpPr txBox="1"/>
            <p:nvPr/>
          </p:nvSpPr>
          <p:spPr bwMode="auto">
            <a:xfrm>
              <a:off x="5615945" y="984148"/>
              <a:ext cx="102763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7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6 Wochen </a:t>
              </a: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4C3C550C-1BAB-1854-2359-CC24AC2C6DBC}"/>
                </a:ext>
              </a:extLst>
            </p:cNvPr>
            <p:cNvSpPr txBox="1"/>
            <p:nvPr/>
          </p:nvSpPr>
          <p:spPr>
            <a:xfrm>
              <a:off x="3674070" y="1495387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1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D109166F-14B8-9E76-BE30-5A3D74531A01}"/>
                </a:ext>
              </a:extLst>
            </p:cNvPr>
            <p:cNvSpPr txBox="1"/>
            <p:nvPr/>
          </p:nvSpPr>
          <p:spPr bwMode="auto">
            <a:xfrm>
              <a:off x="4404602" y="1495384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2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0373CB05-72E0-8FDC-D04C-54AFBBC4A94F}"/>
                </a:ext>
              </a:extLst>
            </p:cNvPr>
            <p:cNvSpPr txBox="1"/>
            <p:nvPr/>
          </p:nvSpPr>
          <p:spPr bwMode="auto">
            <a:xfrm>
              <a:off x="5109387" y="1493943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3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70372147-FFD0-BAC0-1A50-CF4089EC74A1}"/>
                </a:ext>
              </a:extLst>
            </p:cNvPr>
            <p:cNvSpPr txBox="1"/>
            <p:nvPr/>
          </p:nvSpPr>
          <p:spPr bwMode="auto">
            <a:xfrm>
              <a:off x="5949985" y="1492501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4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Rechteck 42">
              <a:extLst>
                <a:ext uri="{FF2B5EF4-FFF2-40B4-BE49-F238E27FC236}">
                  <a16:creationId xmlns:a16="http://schemas.microsoft.com/office/drawing/2014/main" id="{B3AF7DDB-320B-446C-B1F2-A6C1561157C6}"/>
                </a:ext>
              </a:extLst>
            </p:cNvPr>
            <p:cNvSpPr/>
            <p:nvPr/>
          </p:nvSpPr>
          <p:spPr bwMode="auto">
            <a:xfrm>
              <a:off x="4189799" y="1262686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Rechteck 44">
              <a:extLst>
                <a:ext uri="{FF2B5EF4-FFF2-40B4-BE49-F238E27FC236}">
                  <a16:creationId xmlns:a16="http://schemas.microsoft.com/office/drawing/2014/main" id="{92712FFF-7F97-400B-A54F-264CDA568D6B}"/>
                </a:ext>
              </a:extLst>
            </p:cNvPr>
            <p:cNvSpPr/>
            <p:nvPr/>
          </p:nvSpPr>
          <p:spPr bwMode="auto">
            <a:xfrm>
              <a:off x="4922669" y="1260931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echteck 46">
              <a:extLst>
                <a:ext uri="{FF2B5EF4-FFF2-40B4-BE49-F238E27FC236}">
                  <a16:creationId xmlns:a16="http://schemas.microsoft.com/office/drawing/2014/main" id="{C741F1B7-4581-4889-9FCE-4151473DD105}"/>
                </a:ext>
              </a:extLst>
            </p:cNvPr>
            <p:cNvSpPr/>
            <p:nvPr/>
          </p:nvSpPr>
          <p:spPr>
            <a:xfrm>
              <a:off x="5623303" y="1253943"/>
              <a:ext cx="60959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Rechteck 65">
              <a:extLst>
                <a:ext uri="{FF2B5EF4-FFF2-40B4-BE49-F238E27FC236}">
                  <a16:creationId xmlns:a16="http://schemas.microsoft.com/office/drawing/2014/main" id="{4AFC695A-B6AD-45BD-B931-A99F7B6AADFC}"/>
                </a:ext>
              </a:extLst>
            </p:cNvPr>
            <p:cNvSpPr/>
            <p:nvPr/>
          </p:nvSpPr>
          <p:spPr bwMode="auto">
            <a:xfrm>
              <a:off x="6476198" y="1260562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8" name="Gruppieren 77">
            <a:extLst>
              <a:ext uri="{FF2B5EF4-FFF2-40B4-BE49-F238E27FC236}">
                <a16:creationId xmlns:a16="http://schemas.microsoft.com/office/drawing/2014/main" id="{06CA8BA9-A032-4FEB-BC10-846761F0A8AD}"/>
              </a:ext>
            </a:extLst>
          </p:cNvPr>
          <p:cNvGrpSpPr/>
          <p:nvPr/>
        </p:nvGrpSpPr>
        <p:grpSpPr>
          <a:xfrm>
            <a:off x="830732" y="2078502"/>
            <a:ext cx="3256635" cy="2961865"/>
            <a:chOff x="764301" y="2620097"/>
            <a:chExt cx="4890506" cy="4062257"/>
          </a:xfrm>
        </p:grpSpPr>
        <p:sp>
          <p:nvSpPr>
            <p:cNvPr id="20" name="Rechteck: abgerundete Ecken 19"/>
            <p:cNvSpPr/>
            <p:nvPr/>
          </p:nvSpPr>
          <p:spPr bwMode="auto">
            <a:xfrm>
              <a:off x="764301" y="2620097"/>
              <a:ext cx="4890506" cy="4062257"/>
            </a:xfrm>
            <a:prstGeom prst="roundRect">
              <a:avLst>
                <a:gd name="adj" fmla="val 14094"/>
              </a:avLst>
            </a:prstGeom>
            <a:noFill/>
            <a:ln w="25400" cap="flat" cmpd="sng" algn="ctr">
              <a:solidFill>
                <a:srgbClr val="E7E6E6">
                  <a:lumMod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199" b="1" i="0" u="sng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endParaRPr>
            </a:p>
          </p:txBody>
        </p:sp>
        <p:sp>
          <p:nvSpPr>
            <p:cNvPr id="4" name="Textfeld 3"/>
            <p:cNvSpPr txBox="1"/>
            <p:nvPr/>
          </p:nvSpPr>
          <p:spPr bwMode="auto">
            <a:xfrm rot="16199999">
              <a:off x="2940436" y="2097531"/>
              <a:ext cx="451236" cy="1496370"/>
            </a:xfrm>
            <a:prstGeom prst="rect">
              <a:avLst/>
            </a:prstGeom>
            <a:noFill/>
          </p:spPr>
          <p:txBody>
            <a:bodyPr vert="vert" wrap="square" rtlCol="0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DOOR-TAG</a:t>
              </a:r>
              <a:endParaRPr kumimoji="0" sz="999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Lato"/>
                <a:ea typeface="+mn-ea"/>
                <a:cs typeface="Arial"/>
              </a:endParaRPr>
            </a:p>
          </p:txBody>
        </p:sp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DF696C55-46A4-4D5B-9F02-F41903C0571D}"/>
              </a:ext>
            </a:extLst>
          </p:cNvPr>
          <p:cNvGrpSpPr/>
          <p:nvPr/>
        </p:nvGrpSpPr>
        <p:grpSpPr>
          <a:xfrm>
            <a:off x="1877917" y="950115"/>
            <a:ext cx="1118844" cy="1036291"/>
            <a:chOff x="2513867" y="1272273"/>
            <a:chExt cx="1491792" cy="1381721"/>
          </a:xfrm>
        </p:grpSpPr>
        <p:sp>
          <p:nvSpPr>
            <p:cNvPr id="18" name="Ellipse 17"/>
            <p:cNvSpPr/>
            <p:nvPr/>
          </p:nvSpPr>
          <p:spPr bwMode="auto">
            <a:xfrm>
              <a:off x="2876194" y="1518473"/>
              <a:ext cx="767140" cy="716980"/>
            </a:xfrm>
            <a:prstGeom prst="ellipse">
              <a:avLst/>
            </a:prstGeom>
            <a:solidFill>
              <a:srgbClr val="5B9BD5">
                <a:lumMod val="40000"/>
                <a:lumOff val="60000"/>
              </a:srgbClr>
            </a:solidFill>
            <a:ln w="34925" cap="flat" cmpd="sng" algn="ctr">
              <a:solidFill>
                <a:srgbClr val="4472C4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Arial" panose="020B0604020202020204" pitchFamily="34" charset="0"/>
                </a:rPr>
                <a:t>T0</a:t>
              </a:r>
              <a:endParaRPr kumimoji="0" sz="9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49" name="Rechteck 48">
              <a:extLst>
                <a:ext uri="{FF2B5EF4-FFF2-40B4-BE49-F238E27FC236}">
                  <a16:creationId xmlns:a16="http://schemas.microsoft.com/office/drawing/2014/main" id="{9FCF73B5-EED5-D1B8-B448-5AE65BDC6BE6}"/>
                </a:ext>
              </a:extLst>
            </p:cNvPr>
            <p:cNvSpPr/>
            <p:nvPr/>
          </p:nvSpPr>
          <p:spPr bwMode="auto">
            <a:xfrm>
              <a:off x="3229799" y="1272273"/>
              <a:ext cx="60884" cy="240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hteck: abgerundete Ecken 7">
              <a:extLst>
                <a:ext uri="{FF2B5EF4-FFF2-40B4-BE49-F238E27FC236}">
                  <a16:creationId xmlns:a16="http://schemas.microsoft.com/office/drawing/2014/main" id="{1258E01E-3595-45C6-B917-735AD29CC941}"/>
                </a:ext>
              </a:extLst>
            </p:cNvPr>
            <p:cNvSpPr/>
            <p:nvPr/>
          </p:nvSpPr>
          <p:spPr>
            <a:xfrm>
              <a:off x="2513867" y="2328978"/>
              <a:ext cx="1491792" cy="325016"/>
            </a:xfrm>
            <a:prstGeom prst="roundRect">
              <a:avLst>
                <a:gd name="adj" fmla="val 15630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7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Befragung </a:t>
              </a:r>
              <a:r>
                <a:rPr kumimoji="0" lang="de-DE" sz="7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Patient:in</a:t>
              </a:r>
              <a:r>
                <a:rPr kumimoji="0" lang="de-DE" sz="7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 per E-Mail</a:t>
              </a:r>
            </a:p>
          </p:txBody>
        </p:sp>
      </p:grp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E2B8811E-FAFB-49C9-A85C-117632A61F2E}"/>
              </a:ext>
            </a:extLst>
          </p:cNvPr>
          <p:cNvGrpSpPr/>
          <p:nvPr/>
        </p:nvGrpSpPr>
        <p:grpSpPr>
          <a:xfrm>
            <a:off x="5092381" y="282119"/>
            <a:ext cx="1155672" cy="1699039"/>
            <a:chOff x="6789841" y="371924"/>
            <a:chExt cx="1540896" cy="226538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AFF97916-8F04-E526-60A4-68037341D57E}"/>
                </a:ext>
              </a:extLst>
            </p:cNvPr>
            <p:cNvSpPr txBox="1"/>
            <p:nvPr/>
          </p:nvSpPr>
          <p:spPr bwMode="auto">
            <a:xfrm>
              <a:off x="6789841" y="371924"/>
              <a:ext cx="1540895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25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12 Wochen nach Visite 1</a:t>
              </a:r>
              <a:endParaRPr kumimoji="0" sz="8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Ellipse 17">
              <a:extLst>
                <a:ext uri="{FF2B5EF4-FFF2-40B4-BE49-F238E27FC236}">
                  <a16:creationId xmlns:a16="http://schemas.microsoft.com/office/drawing/2014/main" id="{7239D32F-0C12-507C-BBE6-07A6D4C2E6D5}"/>
                </a:ext>
              </a:extLst>
            </p:cNvPr>
            <p:cNvSpPr/>
            <p:nvPr/>
          </p:nvSpPr>
          <p:spPr bwMode="auto">
            <a:xfrm>
              <a:off x="7193059" y="1502585"/>
              <a:ext cx="767140" cy="699538"/>
            </a:xfrm>
            <a:prstGeom prst="ellipse">
              <a:avLst/>
            </a:prstGeom>
            <a:solidFill>
              <a:srgbClr val="5B9BD5">
                <a:lumMod val="40000"/>
                <a:lumOff val="60000"/>
              </a:srgbClr>
            </a:solidFill>
            <a:ln w="34925" cap="flat" cmpd="sng" algn="ctr">
              <a:solidFill>
                <a:srgbClr val="4472C4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Arial" panose="020B0604020202020204" pitchFamily="34" charset="0"/>
                </a:rPr>
                <a:t>T1</a:t>
              </a:r>
              <a:endParaRPr kumimoji="0" sz="9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67" name="Rechteck 66">
              <a:extLst>
                <a:ext uri="{FF2B5EF4-FFF2-40B4-BE49-F238E27FC236}">
                  <a16:creationId xmlns:a16="http://schemas.microsoft.com/office/drawing/2014/main" id="{B2A7D94C-9860-4CE5-BA69-931CF04BE312}"/>
                </a:ext>
              </a:extLst>
            </p:cNvPr>
            <p:cNvSpPr/>
            <p:nvPr/>
          </p:nvSpPr>
          <p:spPr bwMode="auto">
            <a:xfrm>
              <a:off x="7543939" y="1264945"/>
              <a:ext cx="60884" cy="240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2" name="Rechteck: abgerundete Ecken 71">
              <a:extLst>
                <a:ext uri="{FF2B5EF4-FFF2-40B4-BE49-F238E27FC236}">
                  <a16:creationId xmlns:a16="http://schemas.microsoft.com/office/drawing/2014/main" id="{C52BAA12-10BA-4E5F-B97E-D492FA538349}"/>
                </a:ext>
              </a:extLst>
            </p:cNvPr>
            <p:cNvSpPr/>
            <p:nvPr/>
          </p:nvSpPr>
          <p:spPr>
            <a:xfrm>
              <a:off x="6837937" y="2310908"/>
              <a:ext cx="1492800" cy="326400"/>
            </a:xfrm>
            <a:prstGeom prst="roundRect">
              <a:avLst>
                <a:gd name="adj" fmla="val 19419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675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Befragung </a:t>
              </a:r>
              <a:r>
                <a:rPr kumimoji="0" lang="de-DE" sz="675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Patient:in</a:t>
              </a:r>
              <a:r>
                <a:rPr kumimoji="0" lang="de-DE" sz="675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 per E-Mail</a:t>
              </a:r>
            </a:p>
          </p:txBody>
        </p:sp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112838E9-4B64-4B06-9FCB-3B2E51E4DFBD}"/>
              </a:ext>
            </a:extLst>
          </p:cNvPr>
          <p:cNvGrpSpPr/>
          <p:nvPr/>
        </p:nvGrpSpPr>
        <p:grpSpPr>
          <a:xfrm>
            <a:off x="7396222" y="289930"/>
            <a:ext cx="1119600" cy="1691228"/>
            <a:chOff x="9861628" y="382341"/>
            <a:chExt cx="1492800" cy="2254969"/>
          </a:xfrm>
        </p:grpSpPr>
        <p:sp>
          <p:nvSpPr>
            <p:cNvPr id="27" name="Ellipse 17">
              <a:extLst>
                <a:ext uri="{FF2B5EF4-FFF2-40B4-BE49-F238E27FC236}">
                  <a16:creationId xmlns:a16="http://schemas.microsoft.com/office/drawing/2014/main" id="{07090790-1B4C-DCE3-0AE6-290CC794C38E}"/>
                </a:ext>
              </a:extLst>
            </p:cNvPr>
            <p:cNvSpPr/>
            <p:nvPr/>
          </p:nvSpPr>
          <p:spPr bwMode="auto">
            <a:xfrm>
              <a:off x="10224460" y="1502587"/>
              <a:ext cx="767140" cy="716979"/>
            </a:xfrm>
            <a:prstGeom prst="ellipse">
              <a:avLst/>
            </a:prstGeom>
            <a:solidFill>
              <a:srgbClr val="5B9BD5">
                <a:lumMod val="40000"/>
                <a:lumOff val="60000"/>
              </a:srgbClr>
            </a:solidFill>
            <a:ln w="34925" cap="flat" cmpd="sng" algn="ctr">
              <a:solidFill>
                <a:srgbClr val="4472C4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T2</a:t>
              </a:r>
              <a:endParaRPr kumimoji="0" sz="9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833B1FF4-BBB6-291D-47DF-045E8D05B1F7}"/>
                </a:ext>
              </a:extLst>
            </p:cNvPr>
            <p:cNvSpPr txBox="1"/>
            <p:nvPr/>
          </p:nvSpPr>
          <p:spPr bwMode="auto">
            <a:xfrm>
              <a:off x="9898464" y="382341"/>
              <a:ext cx="1419128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25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6 Monate nach Visite 1</a:t>
              </a:r>
              <a:endParaRPr kumimoji="0" sz="82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Rechteck 67">
              <a:extLst>
                <a:ext uri="{FF2B5EF4-FFF2-40B4-BE49-F238E27FC236}">
                  <a16:creationId xmlns:a16="http://schemas.microsoft.com/office/drawing/2014/main" id="{52922AF6-2D1A-4AEA-ACDF-E3354CE84295}"/>
                </a:ext>
              </a:extLst>
            </p:cNvPr>
            <p:cNvSpPr/>
            <p:nvPr/>
          </p:nvSpPr>
          <p:spPr bwMode="auto">
            <a:xfrm>
              <a:off x="10577550" y="1260860"/>
              <a:ext cx="60959" cy="240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Rechteck: abgerundete Ecken 72">
              <a:extLst>
                <a:ext uri="{FF2B5EF4-FFF2-40B4-BE49-F238E27FC236}">
                  <a16:creationId xmlns:a16="http://schemas.microsoft.com/office/drawing/2014/main" id="{E46C6576-E541-4933-A342-265F9A26F137}"/>
                </a:ext>
              </a:extLst>
            </p:cNvPr>
            <p:cNvSpPr/>
            <p:nvPr/>
          </p:nvSpPr>
          <p:spPr>
            <a:xfrm>
              <a:off x="9861628" y="2310910"/>
              <a:ext cx="1492800" cy="326400"/>
            </a:xfrm>
            <a:prstGeom prst="roundRect">
              <a:avLst>
                <a:gd name="adj" fmla="val 18032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675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Befragung </a:t>
              </a:r>
              <a:r>
                <a:rPr kumimoji="0" lang="de-DE" sz="675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Patient:in</a:t>
              </a:r>
              <a:r>
                <a:rPr kumimoji="0" lang="de-DE" sz="675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 per E-Mail</a:t>
              </a:r>
            </a:p>
          </p:txBody>
        </p:sp>
      </p:grpSp>
      <p:sp>
        <p:nvSpPr>
          <p:cNvPr id="75" name="Rechteck: abgerundete Ecken 74">
            <a:extLst>
              <a:ext uri="{FF2B5EF4-FFF2-40B4-BE49-F238E27FC236}">
                <a16:creationId xmlns:a16="http://schemas.microsoft.com/office/drawing/2014/main" id="{D22B7EE9-C515-4A5D-B8C0-3EC5BB6A9468}"/>
              </a:ext>
            </a:extLst>
          </p:cNvPr>
          <p:cNvSpPr/>
          <p:nvPr/>
        </p:nvSpPr>
        <p:spPr bwMode="auto">
          <a:xfrm>
            <a:off x="1872207" y="283708"/>
            <a:ext cx="1213200" cy="342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54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rPr>
              <a:t>DOOR-Tag</a:t>
            </a:r>
            <a:endParaRPr kumimoji="0" lang="de-DE" sz="999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highlight>
                <a:srgbClr val="FFFF00"/>
              </a:highlight>
              <a:uLnTx/>
              <a:uFillTx/>
              <a:latin typeface="Lato"/>
              <a:ea typeface="+mn-ea"/>
              <a:cs typeface="Arial"/>
            </a:endParaRPr>
          </a:p>
        </p:txBody>
      </p:sp>
      <p:grpSp>
        <p:nvGrpSpPr>
          <p:cNvPr id="55" name="Gruppieren 54">
            <a:extLst>
              <a:ext uri="{FF2B5EF4-FFF2-40B4-BE49-F238E27FC236}">
                <a16:creationId xmlns:a16="http://schemas.microsoft.com/office/drawing/2014/main" id="{2E48B75C-8DEA-4FC7-B8D4-0E3603417BFC}"/>
              </a:ext>
            </a:extLst>
          </p:cNvPr>
          <p:cNvGrpSpPr/>
          <p:nvPr/>
        </p:nvGrpSpPr>
        <p:grpSpPr>
          <a:xfrm>
            <a:off x="1188145" y="3369620"/>
            <a:ext cx="2800397" cy="1578651"/>
            <a:chOff x="1414907" y="4306431"/>
            <a:chExt cx="3733862" cy="1848307"/>
          </a:xfrm>
        </p:grpSpPr>
        <p:sp>
          <p:nvSpPr>
            <p:cNvPr id="71" name="Rechteck: abgerundete Ecken 70">
              <a:extLst>
                <a:ext uri="{FF2B5EF4-FFF2-40B4-BE49-F238E27FC236}">
                  <a16:creationId xmlns:a16="http://schemas.microsoft.com/office/drawing/2014/main" id="{A18BBA07-D613-4469-A03E-482D7F0F55E9}"/>
                </a:ext>
              </a:extLst>
            </p:cNvPr>
            <p:cNvSpPr/>
            <p:nvPr/>
          </p:nvSpPr>
          <p:spPr bwMode="auto">
            <a:xfrm>
              <a:off x="1440180" y="4325781"/>
              <a:ext cx="3392305" cy="1812129"/>
            </a:xfrm>
            <a:prstGeom prst="roundRect">
              <a:avLst>
                <a:gd name="adj" fmla="val 16667"/>
              </a:avLst>
            </a:prstGeom>
            <a:noFill/>
            <a:ln w="25400" cap="flat" cmpd="sng" algn="ctr">
              <a:solidFill>
                <a:srgbClr val="0070C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hteck: abgerundete Ecken 20"/>
            <p:cNvSpPr/>
            <p:nvPr/>
          </p:nvSpPr>
          <p:spPr bwMode="auto">
            <a:xfrm>
              <a:off x="1414907" y="4306431"/>
              <a:ext cx="3441764" cy="1848307"/>
            </a:xfrm>
            <a:prstGeom prst="roundRect">
              <a:avLst>
                <a:gd name="adj" fmla="val 16667"/>
              </a:avLst>
            </a:prstGeom>
            <a:noFill/>
            <a:ln w="25400" cap="flat" cmpd="sng" algn="ctr">
              <a:solidFill>
                <a:srgbClr val="3BBEB4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+mn-ea"/>
                <a:cs typeface="Arial"/>
              </a:endParaRPr>
            </a:p>
            <a:p>
              <a:pPr marL="0" marR="0" lvl="0" indent="0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Ärzt:in &amp; Patient:in: Auftaktgespräch</a:t>
              </a:r>
              <a:endPara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+mn-cs"/>
              </a:endParaRP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Diagnose Depression prüfen 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Einschlusskriterien checken 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Aufklärung &amp; Einwilligung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Suizidalität erheben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+mn-cs"/>
                </a:rPr>
                <a:t>Anamnese 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900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Arial"/>
                </a:rPr>
                <a:t>Visitentermine</a:t>
              </a: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 vereinbaren</a:t>
              </a:r>
            </a:p>
            <a:p>
              <a:pPr marL="128588" marR="0" lvl="0" indent="-128588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899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Per Fax an Studienteam: </a:t>
              </a:r>
              <a:r>
                <a:rPr kumimoji="0" lang="de-DE" sz="899" b="0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Suizidalitätsbogen, Anamnesebogen zusammen mit Medikationsplan und vier Visitentermine</a:t>
              </a:r>
              <a:endPara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+mn-cs"/>
              </a:endParaRPr>
            </a:p>
            <a:p>
              <a:pPr marL="0" marR="0" lvl="0" indent="0" algn="l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8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+mn-cs"/>
              </a:endParaRPr>
            </a:p>
          </p:txBody>
        </p:sp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7"/>
            <a:stretch/>
          </p:blipFill>
          <p:spPr bwMode="auto">
            <a:xfrm>
              <a:off x="4585057" y="4550077"/>
              <a:ext cx="552732" cy="552732"/>
            </a:xfrm>
            <a:prstGeom prst="rect">
              <a:avLst/>
            </a:prstGeom>
          </p:spPr>
        </p:pic>
        <p:pic>
          <p:nvPicPr>
            <p:cNvPr id="9" name="Grafik 8"/>
            <p:cNvPicPr>
              <a:picLocks noChangeAspect="1"/>
            </p:cNvPicPr>
            <p:nvPr/>
          </p:nvPicPr>
          <p:blipFill>
            <a:blip r:embed="rId8"/>
            <a:stretch/>
          </p:blipFill>
          <p:spPr bwMode="auto">
            <a:xfrm>
              <a:off x="4574077" y="5256276"/>
              <a:ext cx="574692" cy="574692"/>
            </a:xfrm>
            <a:prstGeom prst="rect">
              <a:avLst/>
            </a:prstGeom>
          </p:spPr>
        </p:pic>
      </p:grp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223E53E8-EA7A-4DEB-B450-05E4ABE91DB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16553" y="4619228"/>
            <a:ext cx="365522" cy="365522"/>
          </a:xfrm>
          <a:prstGeom prst="rect">
            <a:avLst/>
          </a:prstGeom>
        </p:spPr>
      </p:pic>
      <p:sp>
        <p:nvSpPr>
          <p:cNvPr id="54" name="Textfeld 53">
            <a:extLst>
              <a:ext uri="{FF2B5EF4-FFF2-40B4-BE49-F238E27FC236}">
                <a16:creationId xmlns:a16="http://schemas.microsoft.com/office/drawing/2014/main" id="{9DC72E67-D939-45F4-AB20-CF45F1F70332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9910DDE4-6A5F-3B72-0C0F-EAC0BA7A462C}"/>
              </a:ext>
            </a:extLst>
          </p:cNvPr>
          <p:cNvSpPr txBox="1"/>
          <p:nvPr/>
        </p:nvSpPr>
        <p:spPr bwMode="auto">
          <a:xfrm>
            <a:off x="3065064" y="1346750"/>
            <a:ext cx="202245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sz="900" b="1" dirty="0">
                <a:latin typeface="Lato" panose="020F0502020204030203"/>
              </a:rPr>
              <a:t>Abstände dienen lediglich als Orientierung!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100"/>
    </mc:Choice>
    <mc:Fallback xmlns="">
      <p:transition spd="slow" advTm="137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25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7576" showWhenStopped="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  <p:bldLst>
      <p:bldP spid="24" grpId="0" animBg="1"/>
      <p:bldP spid="36" grpId="0" animBg="1"/>
      <p:bldP spid="75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fik 13">
            <a:extLst>
              <a:ext uri="{FF2B5EF4-FFF2-40B4-BE49-F238E27FC236}">
                <a16:creationId xmlns:a16="http://schemas.microsoft.com/office/drawing/2014/main" id="{9FC20E7B-2359-4F66-A4AF-1AA82A3869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sp>
        <p:nvSpPr>
          <p:cNvPr id="15" name="Titel 1">
            <a:extLst>
              <a:ext uri="{FF2B5EF4-FFF2-40B4-BE49-F238E27FC236}">
                <a16:creationId xmlns:a16="http://schemas.microsoft.com/office/drawing/2014/main" id="{99A12F21-A2EC-4FF6-BE57-781EDA32FB97}"/>
              </a:ext>
            </a:extLst>
          </p:cNvPr>
          <p:cNvSpPr txBox="1">
            <a:spLocks/>
          </p:cNvSpPr>
          <p:nvPr/>
        </p:nvSpPr>
        <p:spPr>
          <a:xfrm>
            <a:off x="1028606" y="609656"/>
            <a:ext cx="7886700" cy="61585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eaLnBrk="1" hangingPunct="1">
              <a:defRPr sz="1250" b="1" i="0">
                <a:solidFill>
                  <a:srgbClr val="3BBEB4"/>
                </a:solidFill>
                <a:latin typeface="Lato"/>
                <a:ea typeface="+mj-ea"/>
                <a:cs typeface="Lato"/>
              </a:defRPr>
            </a:lvl1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 Black"/>
                <a:ea typeface="+mj-ea"/>
              </a:rPr>
              <a:t>Ablauf des Auftaktgesprächs am DOOR-Tag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9" name="Folienzoom 8">
                <a:extLst>
                  <a:ext uri="{FF2B5EF4-FFF2-40B4-BE49-F238E27FC236}">
                    <a16:creationId xmlns:a16="http://schemas.microsoft.com/office/drawing/2014/main" id="{FEE9436B-C136-409B-96FA-EFD5B93913FA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2209622" y="1637118"/>
              <a:ext cx="1491871" cy="2266200"/>
            </p:xfrm>
            <a:graphic>
              <a:graphicData uri="http://schemas.microsoft.com/office/powerpoint/2016/slidezoom">
                <pslz:sldZm>
                  <pslz:sldZmObj sldId="393" cId="2019640431">
                    <pslz:zmPr id="{DEE557FD-58BC-42B2-BC1B-3E0008CF53AB}" returnToParent="0" imageType="cover" transitionDur="1000">
                      <p166:blipFill xmlns:p166="http://schemas.microsoft.com/office/powerpoint/2016/6/main"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491871" cy="2266200"/>
                        </a:xfrm>
                        <a:prstGeom prst="rect">
                          <a:avLst/>
                        </a:prstGeom>
                        <a:ln w="3175">
                          <a:solidFill>
                            <a:srgbClr val="3BBEB4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9" name="Folienzoom 8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FEE9436B-C136-409B-96FA-EFD5B93913F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209622" y="1637118"/>
                <a:ext cx="1491871" cy="2266200"/>
              </a:xfrm>
              <a:prstGeom prst="rect">
                <a:avLst/>
              </a:prstGeom>
              <a:ln w="3175">
                <a:solidFill>
                  <a:srgbClr val="3BBEB4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2" name="Folienzoom 11">
                <a:extLst>
                  <a:ext uri="{FF2B5EF4-FFF2-40B4-BE49-F238E27FC236}">
                    <a16:creationId xmlns:a16="http://schemas.microsoft.com/office/drawing/2014/main" id="{04860F82-86DC-48E9-8E94-678DD4B139F4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7140652" y="1626274"/>
              <a:ext cx="1393791" cy="2281262"/>
            </p:xfrm>
            <a:graphic>
              <a:graphicData uri="http://schemas.microsoft.com/office/powerpoint/2016/slidezoom">
                <pslz:sldZm>
                  <pslz:sldZmObj sldId="394" cId="1291679987">
                    <pslz:zmPr id="{5555EF7C-24AB-4F4C-8A9B-12F82B636E8B}" returnToParent="0" imageType="cover" transitionDur="1000">
                      <p166:blipFill xmlns:p166="http://schemas.microsoft.com/office/powerpoint/2016/6/main"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393791" cy="2281262"/>
                        </a:xfrm>
                        <a:prstGeom prst="rect">
                          <a:avLst/>
                        </a:prstGeom>
                        <a:ln w="3175">
                          <a:solidFill>
                            <a:srgbClr val="3BBEB4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2" name="Folienzoom 11">
                <a:hlinkClick r:id="rId10" action="ppaction://hlinksldjump"/>
                <a:extLst>
                  <a:ext uri="{FF2B5EF4-FFF2-40B4-BE49-F238E27FC236}">
                    <a16:creationId xmlns:a16="http://schemas.microsoft.com/office/drawing/2014/main" id="{04860F82-86DC-48E9-8E94-678DD4B139F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40652" y="1626274"/>
                <a:ext cx="1393791" cy="2281262"/>
              </a:xfrm>
              <a:prstGeom prst="rect">
                <a:avLst/>
              </a:prstGeom>
              <a:ln w="3175">
                <a:solidFill>
                  <a:srgbClr val="3BBEB4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0" name="Folienzoom 19">
                <a:extLst>
                  <a:ext uri="{FF2B5EF4-FFF2-40B4-BE49-F238E27FC236}">
                    <a16:creationId xmlns:a16="http://schemas.microsoft.com/office/drawing/2014/main" id="{F508A26C-5701-4EED-8C43-FD2934C92161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622989" y="1638025"/>
              <a:ext cx="1338913" cy="2257761"/>
            </p:xfrm>
            <a:graphic>
              <a:graphicData uri="http://schemas.microsoft.com/office/powerpoint/2016/slidezoom">
                <pslz:sldZm>
                  <pslz:sldZmObj sldId="395" cId="2612189229">
                    <pslz:zmPr id="{27B5765D-6BBE-4B7F-B1C2-825B49D00AC9}" returnToParent="0" imageType="cover" transitionDur="1000">
                      <p166:blipFill xmlns:p166="http://schemas.microsoft.com/office/powerpoint/2016/6/main">
                        <a:blip r:embed="rId12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338913" cy="2257761"/>
                        </a:xfrm>
                        <a:prstGeom prst="rect">
                          <a:avLst/>
                        </a:prstGeom>
                        <a:ln>
                          <a:solidFill>
                            <a:srgbClr val="3BBEB4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0" name="Folienzoom 19">
                <a:hlinkClick r:id="rId13" action="ppaction://hlinksldjump"/>
                <a:extLst>
                  <a:ext uri="{FF2B5EF4-FFF2-40B4-BE49-F238E27FC236}">
                    <a16:creationId xmlns:a16="http://schemas.microsoft.com/office/drawing/2014/main" id="{F508A26C-5701-4EED-8C43-FD2934C9216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622989" y="1638025"/>
                <a:ext cx="1338913" cy="2257761"/>
              </a:xfrm>
              <a:prstGeom prst="rect">
                <a:avLst/>
              </a:prstGeom>
              <a:ln>
                <a:solidFill>
                  <a:srgbClr val="3BBEB4"/>
                </a:solidFill>
              </a:ln>
            </p:spPr>
          </p:pic>
        </mc:Fallback>
      </mc:AlternateContent>
      <p:pic>
        <p:nvPicPr>
          <p:cNvPr id="16" name="Grafik 15">
            <a:extLst>
              <a:ext uri="{FF2B5EF4-FFF2-40B4-BE49-F238E27FC236}">
                <a16:creationId xmlns:a16="http://schemas.microsoft.com/office/drawing/2014/main" id="{FF3FD516-6936-4924-9D10-DCBA64DA69EE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9359" t="1099" r="12571" b="22943"/>
          <a:stretch/>
        </p:blipFill>
        <p:spPr>
          <a:xfrm>
            <a:off x="533108" y="1637118"/>
            <a:ext cx="1531914" cy="2266200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21" name="object 10">
            <a:extLst>
              <a:ext uri="{FF2B5EF4-FFF2-40B4-BE49-F238E27FC236}">
                <a16:creationId xmlns:a16="http://schemas.microsoft.com/office/drawing/2014/main" id="{DDD97A24-963E-40CB-B624-DC91371D31ED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66D38017-7C20-43BB-BAC2-0A9F42D98C2B}"/>
              </a:ext>
            </a:extLst>
          </p:cNvPr>
          <p:cNvGrpSpPr/>
          <p:nvPr/>
        </p:nvGrpSpPr>
        <p:grpSpPr>
          <a:xfrm>
            <a:off x="575996" y="4121598"/>
            <a:ext cx="8160697" cy="792000"/>
            <a:chOff x="575996" y="4121598"/>
            <a:chExt cx="8160697" cy="792000"/>
          </a:xfrm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DE350A7-2019-4962-A09F-2F07EB1357A0}"/>
                </a:ext>
              </a:extLst>
            </p:cNvPr>
            <p:cNvSpPr/>
            <p:nvPr/>
          </p:nvSpPr>
          <p:spPr>
            <a:xfrm>
              <a:off x="575996" y="4121598"/>
              <a:ext cx="1728000" cy="792000"/>
            </a:xfrm>
            <a:custGeom>
              <a:avLst/>
              <a:gdLst>
                <a:gd name="connsiteX0" fmla="*/ 0 w 3189501"/>
                <a:gd name="connsiteY0" fmla="*/ 0 h 1275800"/>
                <a:gd name="connsiteX1" fmla="*/ 2551601 w 3189501"/>
                <a:gd name="connsiteY1" fmla="*/ 0 h 1275800"/>
                <a:gd name="connsiteX2" fmla="*/ 3189501 w 3189501"/>
                <a:gd name="connsiteY2" fmla="*/ 637900 h 1275800"/>
                <a:gd name="connsiteX3" fmla="*/ 2551601 w 3189501"/>
                <a:gd name="connsiteY3" fmla="*/ 1275800 h 1275800"/>
                <a:gd name="connsiteX4" fmla="*/ 0 w 3189501"/>
                <a:gd name="connsiteY4" fmla="*/ 1275800 h 1275800"/>
                <a:gd name="connsiteX5" fmla="*/ 637900 w 3189501"/>
                <a:gd name="connsiteY5" fmla="*/ 637900 h 1275800"/>
                <a:gd name="connsiteX6" fmla="*/ 0 w 3189501"/>
                <a:gd name="connsiteY6" fmla="*/ 0 h 1275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9501" h="1275800">
                  <a:moveTo>
                    <a:pt x="0" y="0"/>
                  </a:moveTo>
                  <a:lnTo>
                    <a:pt x="2551601" y="0"/>
                  </a:lnTo>
                  <a:lnTo>
                    <a:pt x="3189501" y="637900"/>
                  </a:lnTo>
                  <a:lnTo>
                    <a:pt x="2551601" y="1275800"/>
                  </a:lnTo>
                  <a:lnTo>
                    <a:pt x="0" y="1275800"/>
                  </a:lnTo>
                  <a:lnTo>
                    <a:pt x="637900" y="637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DEFED"/>
            </a:solidFill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7430" tIns="13002" rIns="491427" bIns="13002" numCol="1" spcCol="1270" anchor="ctr" anchorCtr="0">
              <a:noAutofit/>
            </a:bodyPr>
            <a:lstStyle/>
            <a:p>
              <a:pPr marL="0" marR="0" lvl="0" indent="0" algn="ctr" defTabSz="433388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Ein- und Ausschluss-kriterien überprüfen</a:t>
              </a: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D0B62D-B41B-4C18-95B8-7284B7168B0D}"/>
                </a:ext>
              </a:extLst>
            </p:cNvPr>
            <p:cNvSpPr/>
            <p:nvPr/>
          </p:nvSpPr>
          <p:spPr>
            <a:xfrm>
              <a:off x="2172639" y="4121598"/>
              <a:ext cx="1728000" cy="792000"/>
            </a:xfrm>
            <a:custGeom>
              <a:avLst/>
              <a:gdLst>
                <a:gd name="connsiteX0" fmla="*/ 0 w 3189501"/>
                <a:gd name="connsiteY0" fmla="*/ 0 h 1275800"/>
                <a:gd name="connsiteX1" fmla="*/ 2551601 w 3189501"/>
                <a:gd name="connsiteY1" fmla="*/ 0 h 1275800"/>
                <a:gd name="connsiteX2" fmla="*/ 3189501 w 3189501"/>
                <a:gd name="connsiteY2" fmla="*/ 637900 h 1275800"/>
                <a:gd name="connsiteX3" fmla="*/ 2551601 w 3189501"/>
                <a:gd name="connsiteY3" fmla="*/ 1275800 h 1275800"/>
                <a:gd name="connsiteX4" fmla="*/ 0 w 3189501"/>
                <a:gd name="connsiteY4" fmla="*/ 1275800 h 1275800"/>
                <a:gd name="connsiteX5" fmla="*/ 637900 w 3189501"/>
                <a:gd name="connsiteY5" fmla="*/ 637900 h 1275800"/>
                <a:gd name="connsiteX6" fmla="*/ 0 w 3189501"/>
                <a:gd name="connsiteY6" fmla="*/ 0 h 1275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9501" h="1275800">
                  <a:moveTo>
                    <a:pt x="0" y="0"/>
                  </a:moveTo>
                  <a:lnTo>
                    <a:pt x="2551601" y="0"/>
                  </a:lnTo>
                  <a:lnTo>
                    <a:pt x="3189501" y="637900"/>
                  </a:lnTo>
                  <a:lnTo>
                    <a:pt x="2551601" y="1275800"/>
                  </a:lnTo>
                  <a:lnTo>
                    <a:pt x="0" y="1275800"/>
                  </a:lnTo>
                  <a:lnTo>
                    <a:pt x="637900" y="637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DFDA"/>
            </a:solidFill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7430" tIns="13002" rIns="491427" bIns="13002" numCol="1" spcCol="1270" anchor="ctr" anchorCtr="0">
              <a:noAutofit/>
            </a:bodyPr>
            <a:lstStyle/>
            <a:p>
              <a:pPr marL="0" marR="0" lvl="0" indent="0" algn="ctr" defTabSz="433388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Patient:in</a:t>
              </a:r>
              <a:r>
                <a:rPr kumimoji="0" lang="de-DE" sz="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 aufklären und Einwilligungs-erklärung unterschreiben</a:t>
              </a: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742B7EB6-3A66-44AB-A280-6E3BE4E9EA9F}"/>
                </a:ext>
              </a:extLst>
            </p:cNvPr>
            <p:cNvSpPr/>
            <p:nvPr/>
          </p:nvSpPr>
          <p:spPr>
            <a:xfrm>
              <a:off x="7008693" y="4121598"/>
              <a:ext cx="1728000" cy="792000"/>
            </a:xfrm>
            <a:custGeom>
              <a:avLst/>
              <a:gdLst>
                <a:gd name="connsiteX0" fmla="*/ 0 w 3189501"/>
                <a:gd name="connsiteY0" fmla="*/ 0 h 1275800"/>
                <a:gd name="connsiteX1" fmla="*/ 2551601 w 3189501"/>
                <a:gd name="connsiteY1" fmla="*/ 0 h 1275800"/>
                <a:gd name="connsiteX2" fmla="*/ 3189501 w 3189501"/>
                <a:gd name="connsiteY2" fmla="*/ 637900 h 1275800"/>
                <a:gd name="connsiteX3" fmla="*/ 2551601 w 3189501"/>
                <a:gd name="connsiteY3" fmla="*/ 1275800 h 1275800"/>
                <a:gd name="connsiteX4" fmla="*/ 0 w 3189501"/>
                <a:gd name="connsiteY4" fmla="*/ 1275800 h 1275800"/>
                <a:gd name="connsiteX5" fmla="*/ 637900 w 3189501"/>
                <a:gd name="connsiteY5" fmla="*/ 637900 h 1275800"/>
                <a:gd name="connsiteX6" fmla="*/ 0 w 3189501"/>
                <a:gd name="connsiteY6" fmla="*/ 0 h 1275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9501" h="1275800">
                  <a:moveTo>
                    <a:pt x="0" y="0"/>
                  </a:moveTo>
                  <a:lnTo>
                    <a:pt x="2551601" y="0"/>
                  </a:lnTo>
                  <a:lnTo>
                    <a:pt x="3189501" y="637900"/>
                  </a:lnTo>
                  <a:lnTo>
                    <a:pt x="2551601" y="1275800"/>
                  </a:lnTo>
                  <a:lnTo>
                    <a:pt x="0" y="1275800"/>
                  </a:lnTo>
                  <a:lnTo>
                    <a:pt x="637900" y="637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9582"/>
            </a:solidFill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7430" tIns="13002" rIns="491427" bIns="13002" numCol="1" spcCol="1270" anchor="ctr" anchorCtr="0">
              <a:noAutofit/>
            </a:bodyPr>
            <a:lstStyle/>
            <a:p>
              <a:pPr marL="0" marR="0" lvl="0" indent="0" algn="ctr" defTabSz="433388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Visiten-termine an Studienteam faxen</a:t>
              </a: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AF045907-0D69-4270-84C4-623B4C2945FD}"/>
                </a:ext>
              </a:extLst>
            </p:cNvPr>
            <p:cNvSpPr/>
            <p:nvPr/>
          </p:nvSpPr>
          <p:spPr>
            <a:xfrm>
              <a:off x="3780783" y="4121598"/>
              <a:ext cx="1728000" cy="792000"/>
            </a:xfrm>
            <a:custGeom>
              <a:avLst/>
              <a:gdLst>
                <a:gd name="connsiteX0" fmla="*/ 0 w 3189501"/>
                <a:gd name="connsiteY0" fmla="*/ 0 h 1275800"/>
                <a:gd name="connsiteX1" fmla="*/ 2551601 w 3189501"/>
                <a:gd name="connsiteY1" fmla="*/ 0 h 1275800"/>
                <a:gd name="connsiteX2" fmla="*/ 3189501 w 3189501"/>
                <a:gd name="connsiteY2" fmla="*/ 637900 h 1275800"/>
                <a:gd name="connsiteX3" fmla="*/ 2551601 w 3189501"/>
                <a:gd name="connsiteY3" fmla="*/ 1275800 h 1275800"/>
                <a:gd name="connsiteX4" fmla="*/ 0 w 3189501"/>
                <a:gd name="connsiteY4" fmla="*/ 1275800 h 1275800"/>
                <a:gd name="connsiteX5" fmla="*/ 637900 w 3189501"/>
                <a:gd name="connsiteY5" fmla="*/ 637900 h 1275800"/>
                <a:gd name="connsiteX6" fmla="*/ 0 w 3189501"/>
                <a:gd name="connsiteY6" fmla="*/ 0 h 1275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9501" h="1275800">
                  <a:moveTo>
                    <a:pt x="0" y="0"/>
                  </a:moveTo>
                  <a:lnTo>
                    <a:pt x="2551601" y="0"/>
                  </a:lnTo>
                  <a:lnTo>
                    <a:pt x="3189501" y="637900"/>
                  </a:lnTo>
                  <a:lnTo>
                    <a:pt x="2551601" y="1275800"/>
                  </a:lnTo>
                  <a:lnTo>
                    <a:pt x="0" y="1275800"/>
                  </a:lnTo>
                  <a:lnTo>
                    <a:pt x="637900" y="637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4CAB7"/>
            </a:solidFill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7430" tIns="13002" rIns="491427" bIns="13002" numCol="1" spcCol="1270" anchor="ctr" anchorCtr="0">
              <a:noAutofit/>
            </a:bodyPr>
            <a:lstStyle/>
            <a:p>
              <a:pPr marL="0" marR="0" lvl="0" indent="0" algn="ctr" defTabSz="433388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Suizidalität erheben und Auswertung an Studienteam faxen </a:t>
              </a: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D8F49CF9-E4F5-4518-B816-AC93AF7C0AD2}"/>
                </a:ext>
              </a:extLst>
            </p:cNvPr>
            <p:cNvSpPr/>
            <p:nvPr/>
          </p:nvSpPr>
          <p:spPr>
            <a:xfrm>
              <a:off x="5398008" y="4121598"/>
              <a:ext cx="1728000" cy="792000"/>
            </a:xfrm>
            <a:custGeom>
              <a:avLst/>
              <a:gdLst>
                <a:gd name="connsiteX0" fmla="*/ 0 w 3189501"/>
                <a:gd name="connsiteY0" fmla="*/ 0 h 1275800"/>
                <a:gd name="connsiteX1" fmla="*/ 2551601 w 3189501"/>
                <a:gd name="connsiteY1" fmla="*/ 0 h 1275800"/>
                <a:gd name="connsiteX2" fmla="*/ 3189501 w 3189501"/>
                <a:gd name="connsiteY2" fmla="*/ 637900 h 1275800"/>
                <a:gd name="connsiteX3" fmla="*/ 2551601 w 3189501"/>
                <a:gd name="connsiteY3" fmla="*/ 1275800 h 1275800"/>
                <a:gd name="connsiteX4" fmla="*/ 0 w 3189501"/>
                <a:gd name="connsiteY4" fmla="*/ 1275800 h 1275800"/>
                <a:gd name="connsiteX5" fmla="*/ 637900 w 3189501"/>
                <a:gd name="connsiteY5" fmla="*/ 637900 h 1275800"/>
                <a:gd name="connsiteX6" fmla="*/ 0 w 3189501"/>
                <a:gd name="connsiteY6" fmla="*/ 0 h 1275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9501" h="1275800">
                  <a:moveTo>
                    <a:pt x="0" y="0"/>
                  </a:moveTo>
                  <a:lnTo>
                    <a:pt x="2551601" y="0"/>
                  </a:lnTo>
                  <a:lnTo>
                    <a:pt x="3189501" y="637900"/>
                  </a:lnTo>
                  <a:lnTo>
                    <a:pt x="2551601" y="1275800"/>
                  </a:lnTo>
                  <a:lnTo>
                    <a:pt x="0" y="1275800"/>
                  </a:lnTo>
                  <a:lnTo>
                    <a:pt x="637900" y="637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EB49E"/>
            </a:solidFill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7430" tIns="13002" rIns="491427" bIns="13002" numCol="1" spcCol="1270" anchor="ctr" anchorCtr="0">
              <a:noAutofit/>
            </a:bodyPr>
            <a:lstStyle/>
            <a:p>
              <a:pPr marL="0" marR="0" lvl="0" indent="0" algn="ctr" defTabSz="433388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7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ea typeface="+mn-ea"/>
                  <a:cs typeface="+mn-cs"/>
                </a:rPr>
                <a:t>Medikations-analyse durchführen, Medikationsplan an Studienteam faxen</a:t>
              </a:r>
              <a:endParaRPr kumimoji="0" lang="de-DE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ato" panose="020F0502020204030203"/>
                <a:ea typeface="+mn-ea"/>
                <a:cs typeface="+mn-cs"/>
              </a:endParaRPr>
            </a:p>
          </p:txBody>
        </p:sp>
      </p:grpSp>
      <p:pic>
        <p:nvPicPr>
          <p:cNvPr id="6" name="Grafik 5">
            <a:extLst>
              <a:ext uri="{FF2B5EF4-FFF2-40B4-BE49-F238E27FC236}">
                <a16:creationId xmlns:a16="http://schemas.microsoft.com/office/drawing/2014/main" id="{DD6CDF11-54B7-4483-9ADE-D614633C8B9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870267" y="1637118"/>
            <a:ext cx="1583949" cy="2243812"/>
          </a:xfrm>
          <a:prstGeom prst="rect">
            <a:avLst/>
          </a:prstGeom>
          <a:ln>
            <a:solidFill>
              <a:srgbClr val="3BBEB4"/>
            </a:solidFill>
          </a:ln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8440C36-B95E-491B-89D9-793480AD26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493012" y="3659637"/>
            <a:ext cx="487362" cy="487362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B33A4460-4827-4931-B823-CD7CD991DAEF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6771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62"/>
    </mc:Choice>
    <mc:Fallback xmlns="">
      <p:transition spd="slow" advTm="15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65306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B72D8854-6CD7-419F-845F-97F9E72B03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E455522-D30C-401E-80BC-878B5A55C15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67919" y="3082909"/>
            <a:ext cx="365522" cy="365522"/>
          </a:xfrm>
          <a:prstGeom prst="rect">
            <a:avLst/>
          </a:prstGeom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2C596308-2955-4668-8BBD-47CCF21CC02A}"/>
              </a:ext>
            </a:extLst>
          </p:cNvPr>
          <p:cNvSpPr txBox="1">
            <a:spLocks/>
          </p:cNvSpPr>
          <p:nvPr/>
        </p:nvSpPr>
        <p:spPr>
          <a:xfrm>
            <a:off x="1028606" y="609656"/>
            <a:ext cx="7886700" cy="61585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eaLnBrk="1" hangingPunct="1">
              <a:defRPr sz="1250" b="1" i="0">
                <a:solidFill>
                  <a:srgbClr val="3BBEB4"/>
                </a:solidFill>
                <a:latin typeface="Lato"/>
                <a:ea typeface="+mj-ea"/>
                <a:cs typeface="Lato"/>
              </a:defRPr>
            </a:lvl1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 Black"/>
                <a:ea typeface="+mj-ea"/>
              </a:rPr>
              <a:t>Ablauf des Auftaktgesprächs am DOOR-Tag</a:t>
            </a:r>
          </a:p>
        </p:txBody>
      </p:sp>
      <p:sp>
        <p:nvSpPr>
          <p:cNvPr id="15" name="object 10">
            <a:extLst>
              <a:ext uri="{FF2B5EF4-FFF2-40B4-BE49-F238E27FC236}">
                <a16:creationId xmlns:a16="http://schemas.microsoft.com/office/drawing/2014/main" id="{399A7188-A3A2-47EC-907F-93B4710CCF04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7" name="Freihandform: Form 16">
            <a:extLst>
              <a:ext uri="{FF2B5EF4-FFF2-40B4-BE49-F238E27FC236}">
                <a16:creationId xmlns:a16="http://schemas.microsoft.com/office/drawing/2014/main" id="{1457015F-7A61-41DB-B8CD-0EE804243268}"/>
              </a:ext>
            </a:extLst>
          </p:cNvPr>
          <p:cNvSpPr/>
          <p:nvPr/>
        </p:nvSpPr>
        <p:spPr>
          <a:xfrm>
            <a:off x="2172639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B0FD0F00-8CBB-4649-824F-0BF3A1282CD2}"/>
              </a:ext>
            </a:extLst>
          </p:cNvPr>
          <p:cNvSpPr/>
          <p:nvPr/>
        </p:nvSpPr>
        <p:spPr>
          <a:xfrm>
            <a:off x="700869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912B3F55-B644-45AB-96F6-BF6F6529780B}"/>
              </a:ext>
            </a:extLst>
          </p:cNvPr>
          <p:cNvSpPr/>
          <p:nvPr/>
        </p:nvSpPr>
        <p:spPr>
          <a:xfrm>
            <a:off x="378078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0" name="Freihandform: Form 19">
            <a:extLst>
              <a:ext uri="{FF2B5EF4-FFF2-40B4-BE49-F238E27FC236}">
                <a16:creationId xmlns:a16="http://schemas.microsoft.com/office/drawing/2014/main" id="{1F9F2D82-3E9E-4077-9E4D-5990E390C84C}"/>
              </a:ext>
            </a:extLst>
          </p:cNvPr>
          <p:cNvSpPr/>
          <p:nvPr/>
        </p:nvSpPr>
        <p:spPr>
          <a:xfrm>
            <a:off x="5398008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1E714878-75EA-490A-9F98-E88C933102C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359" t="1099" r="12571" b="22943"/>
          <a:stretch/>
        </p:blipFill>
        <p:spPr>
          <a:xfrm>
            <a:off x="2133243" y="1262611"/>
            <a:ext cx="2639563" cy="3673434"/>
          </a:xfrm>
          <a:prstGeom prst="rect">
            <a:avLst/>
          </a:prstGeom>
          <a:ln>
            <a:solidFill>
              <a:srgbClr val="3BBEB4"/>
            </a:solidFill>
          </a:ln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1365B36C-C62A-4A1C-A358-5F20F042409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3698"/>
          <a:stretch/>
        </p:blipFill>
        <p:spPr>
          <a:xfrm>
            <a:off x="4778051" y="1262611"/>
            <a:ext cx="2841230" cy="3673434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16" name="Freihandform: Form 15">
            <a:extLst>
              <a:ext uri="{FF2B5EF4-FFF2-40B4-BE49-F238E27FC236}">
                <a16:creationId xmlns:a16="http://schemas.microsoft.com/office/drawing/2014/main" id="{E5C6026D-7F2E-4704-A6FC-131358DAC8FF}"/>
              </a:ext>
            </a:extLst>
          </p:cNvPr>
          <p:cNvSpPr/>
          <p:nvPr/>
        </p:nvSpPr>
        <p:spPr>
          <a:xfrm>
            <a:off x="575996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rgbClr val="CDEFED"/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Ein- und Ausschluss-kriterien überprüfen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267D8F19-55D5-4708-AB02-DA2FC7C53EC3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7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79023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63"/>
    </mc:Choice>
    <mc:Fallback xmlns="">
      <p:transition spd="slow" advTm="27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66667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feld 18">
            <a:extLst>
              <a:ext uri="{FF2B5EF4-FFF2-40B4-BE49-F238E27FC236}">
                <a16:creationId xmlns:a16="http://schemas.microsoft.com/office/drawing/2014/main" id="{0F6B872B-EE85-413E-9A7C-2EE7439E7990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8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07521CE3-2EB1-4524-8431-028742B9CAE1}"/>
              </a:ext>
            </a:extLst>
          </p:cNvPr>
          <p:cNvSpPr txBox="1"/>
          <p:nvPr/>
        </p:nvSpPr>
        <p:spPr>
          <a:xfrm>
            <a:off x="8522001" y="4735165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/>
              </a:rPr>
              <a:t>8</a:t>
            </a:r>
          </a:p>
        </p:txBody>
      </p:sp>
      <p:sp>
        <p:nvSpPr>
          <p:cNvPr id="24" name="Freihandform: Form 23">
            <a:extLst>
              <a:ext uri="{FF2B5EF4-FFF2-40B4-BE49-F238E27FC236}">
                <a16:creationId xmlns:a16="http://schemas.microsoft.com/office/drawing/2014/main" id="{1BE40BE6-E8FB-4B2A-8801-8742E88A1009}"/>
              </a:ext>
            </a:extLst>
          </p:cNvPr>
          <p:cNvSpPr/>
          <p:nvPr/>
        </p:nvSpPr>
        <p:spPr>
          <a:xfrm>
            <a:off x="700869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6" name="Freihandform: Form 25">
            <a:extLst>
              <a:ext uri="{FF2B5EF4-FFF2-40B4-BE49-F238E27FC236}">
                <a16:creationId xmlns:a16="http://schemas.microsoft.com/office/drawing/2014/main" id="{87F8251E-4262-4BA1-B011-2B8F0B0E342C}"/>
              </a:ext>
            </a:extLst>
          </p:cNvPr>
          <p:cNvSpPr/>
          <p:nvPr/>
        </p:nvSpPr>
        <p:spPr>
          <a:xfrm>
            <a:off x="5398008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5" name="Freihandform: Form 24">
            <a:extLst>
              <a:ext uri="{FF2B5EF4-FFF2-40B4-BE49-F238E27FC236}">
                <a16:creationId xmlns:a16="http://schemas.microsoft.com/office/drawing/2014/main" id="{54A13938-651A-4DD5-B3C9-9AE6599044FB}"/>
              </a:ext>
            </a:extLst>
          </p:cNvPr>
          <p:cNvSpPr/>
          <p:nvPr/>
        </p:nvSpPr>
        <p:spPr>
          <a:xfrm>
            <a:off x="378078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2" name="Freihandform: Form 21">
            <a:extLst>
              <a:ext uri="{FF2B5EF4-FFF2-40B4-BE49-F238E27FC236}">
                <a16:creationId xmlns:a16="http://schemas.microsoft.com/office/drawing/2014/main" id="{3E8CC36C-99D1-4516-88E6-BB142990CED1}"/>
              </a:ext>
            </a:extLst>
          </p:cNvPr>
          <p:cNvSpPr/>
          <p:nvPr/>
        </p:nvSpPr>
        <p:spPr>
          <a:xfrm>
            <a:off x="575996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8B1D394B-83DA-482B-AF57-5AFDBA6849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AC15893B-CA64-4DCA-B8E7-9F73CDC2954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883"/>
          <a:stretch/>
        </p:blipFill>
        <p:spPr>
          <a:xfrm>
            <a:off x="1706649" y="1389745"/>
            <a:ext cx="2282689" cy="3528000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F61E3B7C-3E59-4882-BFA2-237EC43F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06" y="609656"/>
            <a:ext cx="7886700" cy="615854"/>
          </a:xfrm>
        </p:spPr>
        <p:txBody>
          <a:bodyPr>
            <a:noAutofit/>
          </a:bodyPr>
          <a:lstStyle/>
          <a:p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Ablauf des Auftaktgesprächs am DOOR-Tag</a:t>
            </a:r>
          </a:p>
        </p:txBody>
      </p:sp>
      <p:sp>
        <p:nvSpPr>
          <p:cNvPr id="15" name="Freihandform: Form 14">
            <a:extLst>
              <a:ext uri="{FF2B5EF4-FFF2-40B4-BE49-F238E27FC236}">
                <a16:creationId xmlns:a16="http://schemas.microsoft.com/office/drawing/2014/main" id="{C2F85DEA-1E5C-40B4-BACB-55F5A8A671CB}"/>
              </a:ext>
            </a:extLst>
          </p:cNvPr>
          <p:cNvSpPr/>
          <p:nvPr/>
        </p:nvSpPr>
        <p:spPr>
          <a:xfrm>
            <a:off x="4715943" y="3933030"/>
            <a:ext cx="2268000" cy="97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604A8916-62FC-4247-9F95-AD6FBBF4A54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711"/>
          <a:stretch/>
        </p:blipFill>
        <p:spPr>
          <a:xfrm>
            <a:off x="4007693" y="1385598"/>
            <a:ext cx="4842926" cy="3528000"/>
          </a:xfrm>
          <a:prstGeom prst="rect">
            <a:avLst/>
          </a:prstGeom>
          <a:ln>
            <a:solidFill>
              <a:srgbClr val="3BBEB4"/>
            </a:solidFill>
          </a:ln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47A010B-D3C5-4999-A591-145615CBCE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58755" y="3470539"/>
            <a:ext cx="365522" cy="365522"/>
          </a:xfrm>
          <a:prstGeom prst="rect">
            <a:avLst/>
          </a:prstGeom>
        </p:spPr>
      </p:pic>
      <p:sp>
        <p:nvSpPr>
          <p:cNvPr id="20" name="object 10">
            <a:extLst>
              <a:ext uri="{FF2B5EF4-FFF2-40B4-BE49-F238E27FC236}">
                <a16:creationId xmlns:a16="http://schemas.microsoft.com/office/drawing/2014/main" id="{E956B6E8-E09E-4435-BEF6-309871A74DBE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3" name="Freihandform: Form 22">
            <a:extLst>
              <a:ext uri="{FF2B5EF4-FFF2-40B4-BE49-F238E27FC236}">
                <a16:creationId xmlns:a16="http://schemas.microsoft.com/office/drawing/2014/main" id="{3BE161E1-9967-413E-B6F4-7F8FF7883705}"/>
              </a:ext>
            </a:extLst>
          </p:cNvPr>
          <p:cNvSpPr/>
          <p:nvPr/>
        </p:nvSpPr>
        <p:spPr>
          <a:xfrm>
            <a:off x="2172639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rgbClr val="99DFDA"/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Patient:in</a:t>
            </a:r>
            <a:r>
              <a:rPr kumimoji="0" lang="de-DE" sz="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 aufklären und Einwilligungs-erklärung unterschreiben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8E132E5E-33E4-4896-AC34-07267D1E842C}"/>
              </a:ext>
            </a:extLst>
          </p:cNvPr>
          <p:cNvSpPr txBox="1"/>
          <p:nvPr/>
        </p:nvSpPr>
        <p:spPr>
          <a:xfrm>
            <a:off x="1899295" y="4926764"/>
            <a:ext cx="2074985" cy="22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75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Lato"/>
              </a:rPr>
              <a:t>Ärzt:in</a:t>
            </a:r>
            <a:r>
              <a:rPr kumimoji="0" lang="de-DE" sz="975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Lato"/>
              </a:rPr>
              <a:t> und </a:t>
            </a:r>
            <a:r>
              <a:rPr kumimoji="0" lang="de-DE" sz="975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Lato"/>
              </a:rPr>
              <a:t>Patient:in</a:t>
            </a:r>
            <a:r>
              <a:rPr kumimoji="0" lang="de-DE" sz="975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Lat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5434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78"/>
    </mc:Choice>
    <mc:Fallback xmlns="">
      <p:transition spd="slow" advTm="33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1515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>
            <a:extLst>
              <a:ext uri="{FF2B5EF4-FFF2-40B4-BE49-F238E27FC236}">
                <a16:creationId xmlns:a16="http://schemas.microsoft.com/office/drawing/2014/main" id="{8B1D394B-83DA-482B-AF57-5AFDBA6849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F61E3B7C-3E59-4882-BFA2-237EC43F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06" y="609656"/>
            <a:ext cx="7886700" cy="615854"/>
          </a:xfrm>
        </p:spPr>
        <p:txBody>
          <a:bodyPr>
            <a:noAutofit/>
          </a:bodyPr>
          <a:lstStyle/>
          <a:p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Ablauf des Auftaktgesprächs am DOOR-Tag</a:t>
            </a:r>
          </a:p>
        </p:txBody>
      </p:sp>
      <p:sp>
        <p:nvSpPr>
          <p:cNvPr id="20" name="object 10">
            <a:extLst>
              <a:ext uri="{FF2B5EF4-FFF2-40B4-BE49-F238E27FC236}">
                <a16:creationId xmlns:a16="http://schemas.microsoft.com/office/drawing/2014/main" id="{E956B6E8-E09E-4435-BEF6-309871A74DBE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4" name="Freihandform: Form 33">
            <a:extLst>
              <a:ext uri="{FF2B5EF4-FFF2-40B4-BE49-F238E27FC236}">
                <a16:creationId xmlns:a16="http://schemas.microsoft.com/office/drawing/2014/main" id="{6E662D9E-9B64-4FAB-9B4E-0AB157E904D7}"/>
              </a:ext>
            </a:extLst>
          </p:cNvPr>
          <p:cNvSpPr/>
          <p:nvPr/>
        </p:nvSpPr>
        <p:spPr>
          <a:xfrm>
            <a:off x="575996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35" name="Freihandform: Form 34">
            <a:extLst>
              <a:ext uri="{FF2B5EF4-FFF2-40B4-BE49-F238E27FC236}">
                <a16:creationId xmlns:a16="http://schemas.microsoft.com/office/drawing/2014/main" id="{9FCD83C8-43E3-47FD-B1C3-5418BD76DE64}"/>
              </a:ext>
            </a:extLst>
          </p:cNvPr>
          <p:cNvSpPr/>
          <p:nvPr/>
        </p:nvSpPr>
        <p:spPr>
          <a:xfrm>
            <a:off x="2172639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36" name="Freihandform: Form 35">
            <a:extLst>
              <a:ext uri="{FF2B5EF4-FFF2-40B4-BE49-F238E27FC236}">
                <a16:creationId xmlns:a16="http://schemas.microsoft.com/office/drawing/2014/main" id="{C8222091-89E5-447F-BBB1-20E0F13551F1}"/>
              </a:ext>
            </a:extLst>
          </p:cNvPr>
          <p:cNvSpPr/>
          <p:nvPr/>
        </p:nvSpPr>
        <p:spPr>
          <a:xfrm>
            <a:off x="700869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38" name="Freihandform: Form 37">
            <a:extLst>
              <a:ext uri="{FF2B5EF4-FFF2-40B4-BE49-F238E27FC236}">
                <a16:creationId xmlns:a16="http://schemas.microsoft.com/office/drawing/2014/main" id="{CBED8D75-455F-4E18-83C2-51C12551E6B8}"/>
              </a:ext>
            </a:extLst>
          </p:cNvPr>
          <p:cNvSpPr/>
          <p:nvPr/>
        </p:nvSpPr>
        <p:spPr>
          <a:xfrm>
            <a:off x="5398008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39" name="Grafik 38">
            <a:extLst>
              <a:ext uri="{FF2B5EF4-FFF2-40B4-BE49-F238E27FC236}">
                <a16:creationId xmlns:a16="http://schemas.microsoft.com/office/drawing/2014/main" id="{99199E0D-D5D0-4C5C-9EBC-70AE2752CA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533" y="1422690"/>
            <a:ext cx="2464297" cy="3490908"/>
          </a:xfrm>
          <a:prstGeom prst="rect">
            <a:avLst/>
          </a:prstGeom>
          <a:ln>
            <a:solidFill>
              <a:srgbClr val="3BBEB4"/>
            </a:solidFill>
          </a:ln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BE801635-412F-4676-B880-AC859D5337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3807" y="1413788"/>
            <a:ext cx="2464297" cy="3499809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37" name="Freihandform: Form 36">
            <a:extLst>
              <a:ext uri="{FF2B5EF4-FFF2-40B4-BE49-F238E27FC236}">
                <a16:creationId xmlns:a16="http://schemas.microsoft.com/office/drawing/2014/main" id="{5BBF07D1-B3B9-4F13-AD0E-8CD5703B900D}"/>
              </a:ext>
            </a:extLst>
          </p:cNvPr>
          <p:cNvSpPr/>
          <p:nvPr/>
        </p:nvSpPr>
        <p:spPr>
          <a:xfrm>
            <a:off x="378078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rgbClr val="64CAB7"/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Suizidalität erheben und Auswertung an Studienteam faxen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9EA00BC-2C14-4DB6-9698-A3C92DF95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23398" y="3566448"/>
            <a:ext cx="487362" cy="487362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316B0325-C214-4F93-8841-C9E3AB27809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3081" y="1422797"/>
            <a:ext cx="2532942" cy="3499809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7598CD6F-935A-4CAE-AA67-B5F3FC65A4A7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01964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47"/>
    </mc:Choice>
    <mc:Fallback xmlns="">
      <p:transition spd="slow" advTm="28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8163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E629FB1B-CCE5-4018-A420-E331CF18B9AF}"/>
              </a:ext>
            </a:extLst>
          </p:cNvPr>
          <p:cNvSpPr/>
          <p:nvPr/>
        </p:nvSpPr>
        <p:spPr>
          <a:xfrm>
            <a:off x="575996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2937470C-4899-4028-B56A-4D39C42FE1E0}"/>
              </a:ext>
            </a:extLst>
          </p:cNvPr>
          <p:cNvSpPr/>
          <p:nvPr/>
        </p:nvSpPr>
        <p:spPr>
          <a:xfrm>
            <a:off x="2172639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3" name="Freihandform: Form 22">
            <a:extLst>
              <a:ext uri="{FF2B5EF4-FFF2-40B4-BE49-F238E27FC236}">
                <a16:creationId xmlns:a16="http://schemas.microsoft.com/office/drawing/2014/main" id="{92A7B033-CB13-4C54-9507-0325F44341CC}"/>
              </a:ext>
            </a:extLst>
          </p:cNvPr>
          <p:cNvSpPr/>
          <p:nvPr/>
        </p:nvSpPr>
        <p:spPr>
          <a:xfrm>
            <a:off x="378078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2" name="Freihandform: Form 21">
            <a:extLst>
              <a:ext uri="{FF2B5EF4-FFF2-40B4-BE49-F238E27FC236}">
                <a16:creationId xmlns:a16="http://schemas.microsoft.com/office/drawing/2014/main" id="{B718E650-CD7D-452D-8B6E-CEE66D1CA484}"/>
              </a:ext>
            </a:extLst>
          </p:cNvPr>
          <p:cNvSpPr/>
          <p:nvPr/>
        </p:nvSpPr>
        <p:spPr>
          <a:xfrm>
            <a:off x="700869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EE43CD59-0BFC-4773-9972-F0049E1EDD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E8A9CF02-4D63-4CF5-B52D-A105E98EAB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424" y="1669028"/>
            <a:ext cx="7056455" cy="3244570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24" name="Freihandform: Form 23">
            <a:extLst>
              <a:ext uri="{FF2B5EF4-FFF2-40B4-BE49-F238E27FC236}">
                <a16:creationId xmlns:a16="http://schemas.microsoft.com/office/drawing/2014/main" id="{766B2077-6A07-4FC6-8B3F-062B84B5A2A9}"/>
              </a:ext>
            </a:extLst>
          </p:cNvPr>
          <p:cNvSpPr/>
          <p:nvPr/>
        </p:nvSpPr>
        <p:spPr>
          <a:xfrm>
            <a:off x="5398008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rgbClr val="3EB49E"/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Medikations-analyse durchführen, Medikationsplan an Studienteam faxen</a:t>
            </a:r>
            <a:endParaRPr kumimoji="0" lang="de-DE" sz="7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" panose="020F0502020204030203"/>
              <a:ea typeface="+mn-ea"/>
              <a:cs typeface="+mn-cs"/>
            </a:endParaRPr>
          </a:p>
        </p:txBody>
      </p:sp>
      <p:sp>
        <p:nvSpPr>
          <p:cNvPr id="20" name="Titel 1">
            <a:extLst>
              <a:ext uri="{FF2B5EF4-FFF2-40B4-BE49-F238E27FC236}">
                <a16:creationId xmlns:a16="http://schemas.microsoft.com/office/drawing/2014/main" id="{453EF616-EDE4-4733-89FC-CC6F5823A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06" y="609656"/>
            <a:ext cx="7886700" cy="615854"/>
          </a:xfrm>
        </p:spPr>
        <p:txBody>
          <a:bodyPr>
            <a:noAutofit/>
          </a:bodyPr>
          <a:lstStyle/>
          <a:p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Ablauf des Auftaktgesprächs am DOOR-Tag</a:t>
            </a:r>
          </a:p>
        </p:txBody>
      </p:sp>
      <p:sp>
        <p:nvSpPr>
          <p:cNvPr id="21" name="object 10">
            <a:extLst>
              <a:ext uri="{FF2B5EF4-FFF2-40B4-BE49-F238E27FC236}">
                <a16:creationId xmlns:a16="http://schemas.microsoft.com/office/drawing/2014/main" id="{488EFEDE-9677-49CE-8D6F-185EED8CFEE6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15" name="Audio 2">
            <a:hlinkClick r:id="" action="ppaction://media"/>
            <a:extLst>
              <a:ext uri="{FF2B5EF4-FFF2-40B4-BE49-F238E27FC236}">
                <a16:creationId xmlns:a16="http://schemas.microsoft.com/office/drawing/2014/main" id="{495C043A-61B6-4F15-B65C-FBE8E1D8F22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400.78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13761" y="3632054"/>
            <a:ext cx="365522" cy="365522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64F4B8AA-F187-4554-9402-78ECB75A1B2E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10</a:t>
            </a: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DFEB4D6E-EF62-AEB0-48F3-554041FA3EB0}"/>
              </a:ext>
            </a:extLst>
          </p:cNvPr>
          <p:cNvGrpSpPr/>
          <p:nvPr/>
        </p:nvGrpSpPr>
        <p:grpSpPr>
          <a:xfrm>
            <a:off x="6576454" y="1182233"/>
            <a:ext cx="2160239" cy="2005614"/>
            <a:chOff x="6576454" y="1182233"/>
            <a:chExt cx="2160239" cy="2005614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4BB0C809-AB23-3E70-A656-1FE5664462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76454" y="1182233"/>
              <a:ext cx="2160239" cy="2005614"/>
            </a:xfrm>
            <a:prstGeom prst="rect">
              <a:avLst/>
            </a:prstGeom>
          </p:spPr>
        </p:pic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28FED293-1241-D7AD-F486-CD4133745BE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 bwMode="auto">
            <a:xfrm>
              <a:off x="6668894" y="1285581"/>
              <a:ext cx="1975357" cy="1104425"/>
            </a:xfrm>
            <a:prstGeom prst="rect">
              <a:avLst/>
            </a:prstGeom>
          </p:spPr>
        </p:pic>
        <p:pic>
          <p:nvPicPr>
            <p:cNvPr id="4" name="Grafik 3">
              <a:extLst>
                <a:ext uri="{FF2B5EF4-FFF2-40B4-BE49-F238E27FC236}">
                  <a16:creationId xmlns:a16="http://schemas.microsoft.com/office/drawing/2014/main" id="{534C0E33-D1FD-D0ED-49D2-9136EA063E0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/>
          </p:blipFill>
          <p:spPr bwMode="auto">
            <a:xfrm>
              <a:off x="7514530" y="2441822"/>
              <a:ext cx="284084" cy="2840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3128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87"/>
    </mc:Choice>
    <mc:Fallback xmlns="">
      <p:transition spd="slow" advTm="13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2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5606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9EF8519F-1530-4F68-BDC6-9767933488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2952" y="6350"/>
            <a:ext cx="9144000" cy="5143500"/>
          </a:xfrm>
          <a:prstGeom prst="rect">
            <a:avLst/>
          </a:prstGeom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B8F99F08-4F3B-442F-910F-5E9D38F36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06" y="609656"/>
            <a:ext cx="7886700" cy="615854"/>
          </a:xfrm>
        </p:spPr>
        <p:txBody>
          <a:bodyPr>
            <a:noAutofit/>
          </a:bodyPr>
          <a:lstStyle/>
          <a:p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Ablauf des Auftaktgesprächs am DOOR-Tag</a:t>
            </a:r>
          </a:p>
        </p:txBody>
      </p:sp>
      <p:sp>
        <p:nvSpPr>
          <p:cNvPr id="16" name="object 10">
            <a:extLst>
              <a:ext uri="{FF2B5EF4-FFF2-40B4-BE49-F238E27FC236}">
                <a16:creationId xmlns:a16="http://schemas.microsoft.com/office/drawing/2014/main" id="{9287081A-EF50-42FC-B9A8-7324455B872B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7" name="Freihandform: Form 16">
            <a:extLst>
              <a:ext uri="{FF2B5EF4-FFF2-40B4-BE49-F238E27FC236}">
                <a16:creationId xmlns:a16="http://schemas.microsoft.com/office/drawing/2014/main" id="{266549E8-AD88-4E61-A8E7-359EB0A66A18}"/>
              </a:ext>
            </a:extLst>
          </p:cNvPr>
          <p:cNvSpPr/>
          <p:nvPr/>
        </p:nvSpPr>
        <p:spPr>
          <a:xfrm>
            <a:off x="575996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8A1A1F68-2FA9-4BC4-B91D-C03D4FCE4BAF}"/>
              </a:ext>
            </a:extLst>
          </p:cNvPr>
          <p:cNvSpPr/>
          <p:nvPr/>
        </p:nvSpPr>
        <p:spPr>
          <a:xfrm>
            <a:off x="2172639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0" name="Freihandform: Form 19">
            <a:extLst>
              <a:ext uri="{FF2B5EF4-FFF2-40B4-BE49-F238E27FC236}">
                <a16:creationId xmlns:a16="http://schemas.microsoft.com/office/drawing/2014/main" id="{D5BAB621-067D-4006-A83C-C3C0509B5127}"/>
              </a:ext>
            </a:extLst>
          </p:cNvPr>
          <p:cNvSpPr/>
          <p:nvPr/>
        </p:nvSpPr>
        <p:spPr>
          <a:xfrm>
            <a:off x="378078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21" name="Freihandform: Form 20">
            <a:extLst>
              <a:ext uri="{FF2B5EF4-FFF2-40B4-BE49-F238E27FC236}">
                <a16:creationId xmlns:a16="http://schemas.microsoft.com/office/drawing/2014/main" id="{12721AEA-5470-4EC4-9BA0-0AE23C0B7D5A}"/>
              </a:ext>
            </a:extLst>
          </p:cNvPr>
          <p:cNvSpPr/>
          <p:nvPr/>
        </p:nvSpPr>
        <p:spPr>
          <a:xfrm>
            <a:off x="5398008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de-DE" sz="9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447650ED-A2F5-4811-B7C2-5706B557760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134" t="12830" r="12255" b="24676"/>
          <a:stretch/>
        </p:blipFill>
        <p:spPr>
          <a:xfrm>
            <a:off x="4427984" y="1356554"/>
            <a:ext cx="2952328" cy="3557044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89A4A466-D1BB-4956-8D25-60AFD0B74E7D}"/>
              </a:ext>
            </a:extLst>
          </p:cNvPr>
          <p:cNvSpPr/>
          <p:nvPr/>
        </p:nvSpPr>
        <p:spPr>
          <a:xfrm>
            <a:off x="7008693" y="4121598"/>
            <a:ext cx="1728000" cy="792000"/>
          </a:xfrm>
          <a:custGeom>
            <a:avLst/>
            <a:gdLst>
              <a:gd name="connsiteX0" fmla="*/ 0 w 3189501"/>
              <a:gd name="connsiteY0" fmla="*/ 0 h 1275800"/>
              <a:gd name="connsiteX1" fmla="*/ 2551601 w 3189501"/>
              <a:gd name="connsiteY1" fmla="*/ 0 h 1275800"/>
              <a:gd name="connsiteX2" fmla="*/ 3189501 w 3189501"/>
              <a:gd name="connsiteY2" fmla="*/ 637900 h 1275800"/>
              <a:gd name="connsiteX3" fmla="*/ 2551601 w 3189501"/>
              <a:gd name="connsiteY3" fmla="*/ 1275800 h 1275800"/>
              <a:gd name="connsiteX4" fmla="*/ 0 w 3189501"/>
              <a:gd name="connsiteY4" fmla="*/ 1275800 h 1275800"/>
              <a:gd name="connsiteX5" fmla="*/ 637900 w 3189501"/>
              <a:gd name="connsiteY5" fmla="*/ 637900 h 1275800"/>
              <a:gd name="connsiteX6" fmla="*/ 0 w 3189501"/>
              <a:gd name="connsiteY6" fmla="*/ 0 h 127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501" h="1275800">
                <a:moveTo>
                  <a:pt x="0" y="0"/>
                </a:moveTo>
                <a:lnTo>
                  <a:pt x="2551601" y="0"/>
                </a:lnTo>
                <a:lnTo>
                  <a:pt x="3189501" y="637900"/>
                </a:lnTo>
                <a:lnTo>
                  <a:pt x="2551601" y="1275800"/>
                </a:lnTo>
                <a:lnTo>
                  <a:pt x="0" y="1275800"/>
                </a:lnTo>
                <a:lnTo>
                  <a:pt x="637900" y="637900"/>
                </a:lnTo>
                <a:lnTo>
                  <a:pt x="0" y="0"/>
                </a:lnTo>
                <a:close/>
              </a:path>
            </a:pathLst>
          </a:custGeom>
          <a:solidFill>
            <a:srgbClr val="339582"/>
          </a:solidFill>
          <a:ln w="190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17430" tIns="13002" rIns="491427" bIns="13002" numCol="1" spcCol="1270" anchor="ctr" anchorCtr="0">
            <a:noAutofit/>
          </a:bodyPr>
          <a:lstStyle/>
          <a:p>
            <a:pPr marL="0" marR="0" lvl="0" indent="0" algn="ctr" defTabSz="433388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4 Visiten-termine an Studienteam faxen</a:t>
            </a:r>
          </a:p>
        </p:txBody>
      </p:sp>
      <p:pic>
        <p:nvPicPr>
          <p:cNvPr id="15" name="Audio 1">
            <a:hlinkClick r:id="" action="ppaction://media"/>
            <a:extLst>
              <a:ext uri="{FF2B5EF4-FFF2-40B4-BE49-F238E27FC236}">
                <a16:creationId xmlns:a16="http://schemas.microsoft.com/office/drawing/2014/main" id="{6BA639B6-3538-4F06-983D-4918BAF9EB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6747.1405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06716" y="3869849"/>
            <a:ext cx="365522" cy="365522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E36E5797-B390-4231-BB99-969A844367FD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167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00"/>
    </mc:Choice>
    <mc:Fallback xmlns="">
      <p:transition spd="slow" advTm="13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3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57576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4" name="Grafik 13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1" y="9517"/>
            <a:ext cx="9132725" cy="5137158"/>
          </a:xfrm>
          <a:prstGeom prst="rect">
            <a:avLst/>
          </a:prstGeom>
        </p:spPr>
      </p:pic>
      <p:sp>
        <p:nvSpPr>
          <p:cNvPr id="19" name="object 9"/>
          <p:cNvSpPr txBox="1"/>
          <p:nvPr/>
        </p:nvSpPr>
        <p:spPr bwMode="auto">
          <a:xfrm>
            <a:off x="2239716" y="2071492"/>
            <a:ext cx="2359265" cy="394707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l" defTabSz="913280" rtl="0" eaLnBrk="1" fontAlgn="auto" latinLnBrk="0" hangingPunct="1">
              <a:lnSpc>
                <a:spcPct val="100000"/>
              </a:lnSpc>
              <a:spcBef>
                <a:spcPts val="152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199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ea typeface="+mn-ea"/>
              <a:cs typeface="Lato Black"/>
            </a:endParaRPr>
          </a:p>
          <a:p>
            <a:pPr marL="12685" marR="0" lvl="0" indent="0" algn="l" defTabSz="91328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199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ea typeface="+mn-ea"/>
              <a:cs typeface="Lato Black"/>
            </a:endParaRPr>
          </a:p>
        </p:txBody>
      </p:sp>
      <p:sp>
        <p:nvSpPr>
          <p:cNvPr id="16" name="Rechteck: abgerundete Ecken 15"/>
          <p:cNvSpPr/>
          <p:nvPr/>
        </p:nvSpPr>
        <p:spPr bwMode="auto">
          <a:xfrm>
            <a:off x="2768588" y="1356659"/>
            <a:ext cx="1992289" cy="898890"/>
          </a:xfrm>
          <a:prstGeom prst="roundRect">
            <a:avLst>
              <a:gd name="adj" fmla="val 10000"/>
            </a:avLst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Besprechen der Ringdaten mit  </a:t>
            </a:r>
            <a:r>
              <a:rPr kumimoji="0" lang="de-DE" sz="1398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Patient:in</a:t>
            </a:r>
            <a:endParaRPr kumimoji="0" lang="de-DE" sz="1398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18" name="Rechteck: abgerundete Ecken 17"/>
          <p:cNvSpPr/>
          <p:nvPr/>
        </p:nvSpPr>
        <p:spPr bwMode="auto">
          <a:xfrm>
            <a:off x="4960893" y="1357357"/>
            <a:ext cx="1990800" cy="862935"/>
          </a:xfrm>
          <a:prstGeom prst="roundRect">
            <a:avLst>
              <a:gd name="adj" fmla="val 10000"/>
            </a:avLst>
          </a:prstGeom>
          <a:solidFill>
            <a:srgbClr val="CDEFED"/>
          </a:solidFill>
          <a:ln w="19050">
            <a:solidFill>
              <a:srgbClr val="3BBEB4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Psychoedukations-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sitzung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hteck: abgerundete Ecken 22"/>
          <p:cNvSpPr/>
          <p:nvPr/>
        </p:nvSpPr>
        <p:spPr bwMode="auto">
          <a:xfrm>
            <a:off x="583937" y="2323698"/>
            <a:ext cx="2016000" cy="2047846"/>
          </a:xfrm>
          <a:prstGeom prst="roundRect">
            <a:avLst>
              <a:gd name="adj" fmla="val 10000"/>
            </a:avLst>
          </a:prstGeom>
          <a:solidFill>
            <a:schemeClr val="bg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99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In DOOR Studie Online</a:t>
            </a:r>
          </a:p>
          <a:p>
            <a:pPr marL="132160" marR="0" lvl="0" indent="-13216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Monitoringbericht öffnen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32160" marR="0" lvl="0" indent="-13216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Überblick über Ring-Daten verschaffen</a:t>
            </a:r>
          </a:p>
          <a:p>
            <a:pPr marL="132160" marR="0" lvl="0" indent="-13216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In der </a:t>
            </a:r>
            <a:r>
              <a:rPr kumimoji="0" lang="de-DE" sz="1199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vierten Sitzung </a:t>
            </a: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Medikationsanalyse durchführen, Ergebnis beurteilen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hteck: abgerundete Ecken 23"/>
          <p:cNvSpPr/>
          <p:nvPr/>
        </p:nvSpPr>
        <p:spPr bwMode="auto">
          <a:xfrm>
            <a:off x="2765180" y="2323698"/>
            <a:ext cx="2016000" cy="2627491"/>
          </a:xfrm>
          <a:prstGeom prst="roundRect">
            <a:avLst>
              <a:gd name="adj" fmla="val 10000"/>
            </a:avLst>
          </a:prstGeom>
          <a:solidFill>
            <a:srgbClr val="F0FAFA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Abgleich mit dem subjektiven Empfinden des </a:t>
            </a:r>
            <a:r>
              <a:rPr kumimoji="0" lang="de-DE" sz="11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Patient:innen</a:t>
            </a:r>
            <a:endParaRPr kumimoji="0" lang="de-DE" sz="1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Bei auffälligen Daten zu </a:t>
            </a:r>
            <a:r>
              <a:rPr kumimoji="0" lang="de-DE" sz="1199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Schlaf</a:t>
            </a: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 oder </a:t>
            </a:r>
            <a:r>
              <a:rPr kumimoji="0" lang="de-DE" sz="1199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Aktivität</a:t>
            </a: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 entsprechende Wahlmodule der Psychoedukation integrieren</a:t>
            </a:r>
          </a:p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Ggf. Ergebnis Medikationsanalyse besprechen</a:t>
            </a:r>
          </a:p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Dauer ca. 5 min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hteck: abgerundete Ecken 24"/>
          <p:cNvSpPr/>
          <p:nvPr/>
        </p:nvSpPr>
        <p:spPr bwMode="auto">
          <a:xfrm>
            <a:off x="4900696" y="2323698"/>
            <a:ext cx="2016000" cy="1113684"/>
          </a:xfrm>
          <a:prstGeom prst="roundRect">
            <a:avLst>
              <a:gd name="adj" fmla="val 10000"/>
            </a:avLst>
          </a:prstGeom>
          <a:solidFill>
            <a:srgbClr val="F0FAFA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Thema der jeweiligen Sitzung mit </a:t>
            </a:r>
            <a:r>
              <a:rPr kumimoji="0" lang="de-DE" sz="11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Patient:innen</a:t>
            </a: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 besprechen </a:t>
            </a:r>
          </a:p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Dauer ca. 20 min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240" marR="0" lvl="0" indent="-17124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hteck: abgerundete Ecken 20"/>
          <p:cNvSpPr/>
          <p:nvPr/>
        </p:nvSpPr>
        <p:spPr bwMode="auto">
          <a:xfrm>
            <a:off x="583937" y="1363226"/>
            <a:ext cx="1992289" cy="862935"/>
          </a:xfrm>
          <a:prstGeom prst="roundRect">
            <a:avLst>
              <a:gd name="adj" fmla="val 10000"/>
            </a:avLst>
          </a:prstGeom>
          <a:solidFill>
            <a:schemeClr val="bg1">
              <a:lumMod val="85000"/>
            </a:schemeClr>
          </a:solidFill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Vor der Sitzung: 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Kurze Vorbereitung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Pfeil: nach unten 19">
            <a:extLst>
              <a:ext uri="{FF2B5EF4-FFF2-40B4-BE49-F238E27FC236}">
                <a16:creationId xmlns:a16="http://schemas.microsoft.com/office/drawing/2014/main" id="{803F8B2A-9261-4BF7-BC8A-6E77D3B0E237}"/>
              </a:ext>
            </a:extLst>
          </p:cNvPr>
          <p:cNvSpPr/>
          <p:nvPr/>
        </p:nvSpPr>
        <p:spPr bwMode="auto">
          <a:xfrm rot="16200000">
            <a:off x="2564004" y="1614797"/>
            <a:ext cx="254453" cy="2880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hteck: abgerundete Ecken 27">
            <a:extLst>
              <a:ext uri="{FF2B5EF4-FFF2-40B4-BE49-F238E27FC236}">
                <a16:creationId xmlns:a16="http://schemas.microsoft.com/office/drawing/2014/main" id="{4A330BD9-F798-4C9D-AA92-DA73BE212D7E}"/>
              </a:ext>
            </a:extLst>
          </p:cNvPr>
          <p:cNvSpPr/>
          <p:nvPr/>
        </p:nvSpPr>
        <p:spPr bwMode="auto">
          <a:xfrm>
            <a:off x="7110641" y="1356659"/>
            <a:ext cx="1992289" cy="862935"/>
          </a:xfrm>
          <a:prstGeom prst="roundRect">
            <a:avLst>
              <a:gd name="adj" fmla="val 10000"/>
            </a:avLst>
          </a:prstGeom>
          <a:solidFill>
            <a:schemeClr val="bg1">
              <a:lumMod val="85000"/>
            </a:schemeClr>
          </a:solidFill>
          <a:ln w="19050">
            <a:solidFill>
              <a:schemeClr val="bg2">
                <a:lumMod val="25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Nach der Sitzung: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 dokumentieren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hteck: abgerundete Ecken 28">
            <a:extLst>
              <a:ext uri="{FF2B5EF4-FFF2-40B4-BE49-F238E27FC236}">
                <a16:creationId xmlns:a16="http://schemas.microsoft.com/office/drawing/2014/main" id="{12111BB6-3BE4-4BDB-B8C9-7DF1A986A056}"/>
              </a:ext>
            </a:extLst>
          </p:cNvPr>
          <p:cNvSpPr/>
          <p:nvPr/>
        </p:nvSpPr>
        <p:spPr bwMode="auto">
          <a:xfrm>
            <a:off x="7110641" y="2323698"/>
            <a:ext cx="1990800" cy="523223"/>
          </a:xfrm>
          <a:prstGeom prst="roundRect">
            <a:avLst>
              <a:gd name="adj" fmla="val 10000"/>
            </a:avLst>
          </a:prstGeom>
          <a:solidFill>
            <a:schemeClr val="bg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132160" marR="0" lvl="0" indent="-13216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Sitzungsprotokoll ausfüllen</a:t>
            </a:r>
            <a:endParaRPr kumimoji="0" sz="1798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Pfeil: nach unten 26">
            <a:extLst>
              <a:ext uri="{FF2B5EF4-FFF2-40B4-BE49-F238E27FC236}">
                <a16:creationId xmlns:a16="http://schemas.microsoft.com/office/drawing/2014/main" id="{56DD2C6A-A92F-4C31-B505-0AC0499191FB}"/>
              </a:ext>
            </a:extLst>
          </p:cNvPr>
          <p:cNvSpPr/>
          <p:nvPr/>
        </p:nvSpPr>
        <p:spPr bwMode="auto">
          <a:xfrm rot="16200000">
            <a:off x="6884637" y="1625032"/>
            <a:ext cx="254453" cy="288000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CDE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Pfeil: nach unten 21">
            <a:extLst>
              <a:ext uri="{FF2B5EF4-FFF2-40B4-BE49-F238E27FC236}">
                <a16:creationId xmlns:a16="http://schemas.microsoft.com/office/drawing/2014/main" id="{8840BCC8-6A25-4066-A441-D556F458A9DB}"/>
              </a:ext>
            </a:extLst>
          </p:cNvPr>
          <p:cNvSpPr/>
          <p:nvPr/>
        </p:nvSpPr>
        <p:spPr bwMode="auto">
          <a:xfrm rot="16200000">
            <a:off x="4745492" y="1624592"/>
            <a:ext cx="254453" cy="288881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CDE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42FE5D6-B131-4152-A567-8558521F7D0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05638" y="4420292"/>
            <a:ext cx="365522" cy="365522"/>
          </a:xfrm>
          <a:prstGeom prst="rect">
            <a:avLst/>
          </a:prstGeom>
        </p:spPr>
      </p:pic>
      <p:sp>
        <p:nvSpPr>
          <p:cNvPr id="26" name="object 8">
            <a:extLst>
              <a:ext uri="{FF2B5EF4-FFF2-40B4-BE49-F238E27FC236}">
                <a16:creationId xmlns:a16="http://schemas.microsoft.com/office/drawing/2014/main" id="{0AC05AA0-9EC3-4092-8418-8BDDF7410242}"/>
              </a:ext>
            </a:extLst>
          </p:cNvPr>
          <p:cNvSpPr txBox="1"/>
          <p:nvPr/>
        </p:nvSpPr>
        <p:spPr bwMode="auto">
          <a:xfrm>
            <a:off x="955683" y="684292"/>
            <a:ext cx="5129282" cy="443695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</a:rPr>
              <a:t>Wie läuft eine Sitzung ab?</a:t>
            </a:r>
            <a:endParaRPr kumimoji="0" sz="2800" b="1" i="0" u="none" strike="noStrike" kern="0" cap="none" spc="-1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</a:endParaRPr>
          </a:p>
        </p:txBody>
      </p:sp>
      <p:sp>
        <p:nvSpPr>
          <p:cNvPr id="30" name="object 10">
            <a:extLst>
              <a:ext uri="{FF2B5EF4-FFF2-40B4-BE49-F238E27FC236}">
                <a16:creationId xmlns:a16="http://schemas.microsoft.com/office/drawing/2014/main" id="{27B682E3-878C-4C79-BF0A-2AD44823280B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07322F96-1BDE-4148-979A-10F0A46EB0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10641" y="2930257"/>
            <a:ext cx="1955557" cy="1363813"/>
          </a:xfrm>
          <a:prstGeom prst="rect">
            <a:avLst/>
          </a:prstGeom>
        </p:spPr>
      </p:pic>
      <p:sp>
        <p:nvSpPr>
          <p:cNvPr id="31" name="Textfeld 30">
            <a:extLst>
              <a:ext uri="{FF2B5EF4-FFF2-40B4-BE49-F238E27FC236}">
                <a16:creationId xmlns:a16="http://schemas.microsoft.com/office/drawing/2014/main" id="{EBAC1F17-77E8-453B-B587-465999953313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12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69"/>
    </mc:Choice>
    <mc:Fallback xmlns="">
      <p:transition spd="slow" advTm="65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7576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16" grpId="0" animBg="1"/>
      <p:bldP spid="18" grpId="0" animBg="1"/>
      <p:bldP spid="23" grpId="0" animBg="1"/>
      <p:bldP spid="24" grpId="0" animBg="1"/>
      <p:bldP spid="25" grpId="0" animBg="1"/>
      <p:bldP spid="21" grpId="0" animBg="1"/>
      <p:bldP spid="20" grpId="0" animBg="1"/>
      <p:bldP spid="28" grpId="0" animBg="1"/>
      <p:bldP spid="29" grpId="0" animBg="1"/>
      <p:bldP spid="27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4" name="Grafik 1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1" y="9517"/>
            <a:ext cx="9132725" cy="5137158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50FBE392-596A-4F73-8399-F2110CAE9B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057897" y="1312130"/>
            <a:ext cx="5485934" cy="3705343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31" name="Rechteck: abgerundete Ecken 30">
            <a:extLst>
              <a:ext uri="{FF2B5EF4-FFF2-40B4-BE49-F238E27FC236}">
                <a16:creationId xmlns:a16="http://schemas.microsoft.com/office/drawing/2014/main" id="{E3598595-9444-4689-8D2D-5ADF56A096DE}"/>
              </a:ext>
            </a:extLst>
          </p:cNvPr>
          <p:cNvSpPr/>
          <p:nvPr/>
        </p:nvSpPr>
        <p:spPr bwMode="auto">
          <a:xfrm>
            <a:off x="6876256" y="2381936"/>
            <a:ext cx="1992289" cy="523223"/>
          </a:xfrm>
          <a:prstGeom prst="roundRect">
            <a:avLst>
              <a:gd name="adj" fmla="val 10000"/>
            </a:avLst>
          </a:prstGeom>
          <a:solidFill>
            <a:schemeClr val="bg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132160" marR="0" lvl="0" indent="-13216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Sitzungsprotokoll ausfüllen</a:t>
            </a:r>
            <a:endParaRPr kumimoji="0" sz="1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sp>
        <p:nvSpPr>
          <p:cNvPr id="32" name="Rechteck: abgerundete Ecken 31">
            <a:extLst>
              <a:ext uri="{FF2B5EF4-FFF2-40B4-BE49-F238E27FC236}">
                <a16:creationId xmlns:a16="http://schemas.microsoft.com/office/drawing/2014/main" id="{E0B4A10A-F8DC-47BD-96B4-7315740230BE}"/>
              </a:ext>
            </a:extLst>
          </p:cNvPr>
          <p:cNvSpPr/>
          <p:nvPr/>
        </p:nvSpPr>
        <p:spPr bwMode="auto">
          <a:xfrm>
            <a:off x="6876256" y="1314867"/>
            <a:ext cx="1992289" cy="862935"/>
          </a:xfrm>
          <a:prstGeom prst="roundRect">
            <a:avLst>
              <a:gd name="adj" fmla="val 10000"/>
            </a:avLst>
          </a:prstGeom>
          <a:solidFill>
            <a:schemeClr val="bg1">
              <a:lumMod val="85000"/>
            </a:schemeClr>
          </a:solidFill>
          <a:ln w="19050">
            <a:solidFill>
              <a:schemeClr val="bg2">
                <a:lumMod val="25000"/>
              </a:schemeClr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Nach der Sitzung: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8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dokumentieren</a:t>
            </a:r>
            <a:endParaRPr kumimoji="0" sz="1398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"/>
              <a:ea typeface="+mn-ea"/>
              <a:cs typeface="+mn-cs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A40381D-30B4-4E90-9A14-30FF03F80A2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397.7687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44340" y="4324202"/>
            <a:ext cx="365522" cy="321593"/>
          </a:xfrm>
          <a:prstGeom prst="rect">
            <a:avLst/>
          </a:prstGeom>
        </p:spPr>
      </p:pic>
      <p:sp>
        <p:nvSpPr>
          <p:cNvPr id="9" name="object 8">
            <a:extLst>
              <a:ext uri="{FF2B5EF4-FFF2-40B4-BE49-F238E27FC236}">
                <a16:creationId xmlns:a16="http://schemas.microsoft.com/office/drawing/2014/main" id="{F429384D-1879-415D-B5A9-8A7F76871119}"/>
              </a:ext>
            </a:extLst>
          </p:cNvPr>
          <p:cNvSpPr txBox="1"/>
          <p:nvPr/>
        </p:nvSpPr>
        <p:spPr bwMode="auto">
          <a:xfrm>
            <a:off x="1057897" y="681599"/>
            <a:ext cx="628774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5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 Black"/>
                <a:cs typeface="Lato Black"/>
              </a:rPr>
              <a:t>Dokumentation Visite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9508EEB0-71FC-4333-A945-74FB9A1889C6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C8D4988-2928-44C9-A5CE-6ADE44371885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265584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63"/>
    </mc:Choice>
    <mc:Fallback xmlns="">
      <p:transition spd="slow" advTm="16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606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8">
            <a:extLst>
              <a:ext uri="{FF2B5EF4-FFF2-40B4-BE49-F238E27FC236}">
                <a16:creationId xmlns:a16="http://schemas.microsoft.com/office/drawing/2014/main" id="{ABED497D-F68A-4A8C-811C-178211582BF3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14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FEB764DC-8D0F-436C-8CF9-E5089E509F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649"/>
            <a:ext cx="9144000" cy="5143500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CD9E864D-06D8-43CD-9B46-B528574D0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630709"/>
            <a:ext cx="7644953" cy="994172"/>
          </a:xfrm>
        </p:spPr>
        <p:txBody>
          <a:bodyPr>
            <a:noAutofit/>
          </a:bodyPr>
          <a:lstStyle/>
          <a:p>
            <a:pPr marL="12700">
              <a:lnSpc>
                <a:spcPct val="100000"/>
              </a:lnSpc>
              <a:spcBef>
                <a:spcPts val="1524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Dokumentation: Schwerwiegende unerwünschte Ereignisse (SAE)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E3701EC-0BDF-4310-9DAA-8E091B5C5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904528"/>
            <a:ext cx="4896544" cy="2714700"/>
          </a:xfrm>
        </p:spPr>
        <p:txBody>
          <a:bodyPr>
            <a:normAutofit/>
          </a:bodyPr>
          <a:lstStyle/>
          <a:p>
            <a:r>
              <a:rPr lang="de-DE" sz="1400" dirty="0">
                <a:latin typeface="Lato" panose="020F0502020204030203"/>
              </a:rPr>
              <a:t>Tod </a:t>
            </a:r>
          </a:p>
          <a:p>
            <a:r>
              <a:rPr lang="de-DE" sz="1400" dirty="0">
                <a:latin typeface="Lato" panose="020F0502020204030203"/>
              </a:rPr>
              <a:t>Krankenhauseinweisung </a:t>
            </a:r>
          </a:p>
          <a:p>
            <a:r>
              <a:rPr lang="de-DE" sz="1400" dirty="0">
                <a:latin typeface="Lato" panose="020F0502020204030203"/>
              </a:rPr>
              <a:t>Lebensbedrohliche Ereignisse </a:t>
            </a:r>
          </a:p>
          <a:p>
            <a:pPr marL="0" indent="0">
              <a:buNone/>
            </a:pPr>
            <a:r>
              <a:rPr lang="de-DE" sz="1400" dirty="0">
                <a:solidFill>
                  <a:srgbClr val="FF0000"/>
                </a:solidFill>
                <a:latin typeface="Lato" panose="020F0502020204030203"/>
              </a:rPr>
              <a:t>Sobald Ereignis bekannt wird:</a:t>
            </a:r>
          </a:p>
          <a:p>
            <a:pPr marL="0" indent="0">
              <a:buNone/>
            </a:pPr>
            <a:r>
              <a:rPr lang="de-DE" sz="1400" dirty="0">
                <a:solidFill>
                  <a:srgbClr val="FF0000"/>
                </a:solidFill>
                <a:latin typeface="Lato" panose="020F0502020204030203"/>
                <a:sym typeface="Wingdings" panose="05000000000000000000" pitchFamily="2" charset="2"/>
              </a:rPr>
              <a:t> </a:t>
            </a:r>
            <a:r>
              <a:rPr lang="de-DE" sz="1400" dirty="0">
                <a:solidFill>
                  <a:srgbClr val="FF0000"/>
                </a:solidFill>
                <a:latin typeface="Lato" panose="020F0502020204030203"/>
              </a:rPr>
              <a:t>Unverzügliche Mitteilung (innerhalb von 24 h) über Ereignis per Fax: </a:t>
            </a:r>
            <a:r>
              <a:rPr lang="de-DE" sz="1400" b="1" dirty="0">
                <a:solidFill>
                  <a:srgbClr val="FF0000"/>
                </a:solidFill>
                <a:latin typeface="Lato" panose="020F0502020204030203"/>
              </a:rPr>
              <a:t>089/4400 19 54316 </a:t>
            </a:r>
          </a:p>
          <a:p>
            <a:pPr marL="0" indent="0">
              <a:buNone/>
            </a:pPr>
            <a:endParaRPr lang="de-DE" sz="1400" dirty="0">
              <a:latin typeface="Lato" panose="020F0502020204030203"/>
            </a:endParaRPr>
          </a:p>
          <a:p>
            <a:pPr marL="0" indent="0">
              <a:buNone/>
            </a:pPr>
            <a:r>
              <a:rPr lang="de-DE" sz="1400" dirty="0">
                <a:latin typeface="Lato" panose="020F0502020204030203"/>
              </a:rPr>
              <a:t>Auch bei Ereignis ohne offensichtlichen Zusammenhang mit Studie!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A2A229B-F21F-4857-B7EC-966824BAFC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7899" y="1206773"/>
            <a:ext cx="2516774" cy="3723878"/>
          </a:xfrm>
          <a:prstGeom prst="rect">
            <a:avLst/>
          </a:prstGeom>
          <a:ln>
            <a:solidFill>
              <a:srgbClr val="51C4AF"/>
            </a:solidFill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D976411-ECBC-48F3-941C-E721CB27B6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07796" y="4336380"/>
            <a:ext cx="365522" cy="365522"/>
          </a:xfrm>
          <a:prstGeom prst="rect">
            <a:avLst/>
          </a:prstGeom>
        </p:spPr>
      </p:pic>
      <p:sp>
        <p:nvSpPr>
          <p:cNvPr id="8" name="object 10">
            <a:extLst>
              <a:ext uri="{FF2B5EF4-FFF2-40B4-BE49-F238E27FC236}">
                <a16:creationId xmlns:a16="http://schemas.microsoft.com/office/drawing/2014/main" id="{CF308654-D747-4128-B010-1F06A7236441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292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63"/>
    </mc:Choice>
    <mc:Fallback xmlns="">
      <p:transition spd="slow" advTm="30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9091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ADE7EDA6-C06C-45A7-B540-B30F94FAB5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649"/>
            <a:ext cx="9144000" cy="51435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1B0217FD-3ACB-4A4E-B9D1-7293AC79C52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9774" t="10676" r="9029" b="15653"/>
          <a:stretch/>
        </p:blipFill>
        <p:spPr>
          <a:xfrm>
            <a:off x="5729207" y="1206773"/>
            <a:ext cx="2988178" cy="3837974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EBF00AE3-CD01-48FE-A3CD-2D598ADA4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013" y="457853"/>
            <a:ext cx="7886700" cy="994172"/>
          </a:xfrm>
        </p:spPr>
        <p:txBody>
          <a:bodyPr>
            <a:normAutofit/>
          </a:bodyPr>
          <a:lstStyle/>
          <a:p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Dokumentation: Drop-out </a:t>
            </a:r>
            <a:r>
              <a:rPr lang="de-DE" sz="2800" b="1" spc="-10" dirty="0" err="1">
                <a:solidFill>
                  <a:srgbClr val="3BBEB4"/>
                </a:solidFill>
                <a:latin typeface="Lato Black"/>
              </a:rPr>
              <a:t>Patient:in</a:t>
            </a:r>
            <a:endParaRPr lang="de-DE" sz="2800" b="1" spc="-10" dirty="0">
              <a:solidFill>
                <a:srgbClr val="3BBEB4"/>
              </a:solidFill>
              <a:latin typeface="Lato Black"/>
            </a:endParaRPr>
          </a:p>
        </p:txBody>
      </p:sp>
      <p:sp>
        <p:nvSpPr>
          <p:cNvPr id="6" name="Inhaltsplatzhalter 2">
            <a:extLst>
              <a:ext uri="{FF2B5EF4-FFF2-40B4-BE49-F238E27FC236}">
                <a16:creationId xmlns:a16="http://schemas.microsoft.com/office/drawing/2014/main" id="{FEB0C91A-FCB9-42EF-946E-F64421B12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4876" y="1900910"/>
            <a:ext cx="4838156" cy="3263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1400" b="1" dirty="0">
                <a:latin typeface="Lato" panose="020F0502020204030203"/>
              </a:rPr>
              <a:t>Beispiele für Drop-out-Gründe:</a:t>
            </a:r>
          </a:p>
          <a:p>
            <a:r>
              <a:rPr lang="de-DE" sz="1400" dirty="0" err="1">
                <a:latin typeface="Lato" panose="020F0502020204030203"/>
              </a:rPr>
              <a:t>Patient:in</a:t>
            </a:r>
            <a:r>
              <a:rPr lang="de-DE" sz="1400" dirty="0">
                <a:latin typeface="Lato" panose="020F0502020204030203"/>
              </a:rPr>
              <a:t> widerruft Teilnahme</a:t>
            </a:r>
          </a:p>
          <a:p>
            <a:r>
              <a:rPr lang="de-DE" sz="1400" dirty="0" err="1">
                <a:latin typeface="Lato" panose="020F0502020204030203"/>
              </a:rPr>
              <a:t>Patient:in</a:t>
            </a:r>
            <a:r>
              <a:rPr lang="de-DE" sz="1400" dirty="0">
                <a:latin typeface="Lato" panose="020F0502020204030203"/>
              </a:rPr>
              <a:t> bricht Behandlung ab</a:t>
            </a:r>
          </a:p>
          <a:p>
            <a:r>
              <a:rPr lang="de-DE" sz="1400" dirty="0" err="1">
                <a:latin typeface="Lato" panose="020F0502020204030203"/>
              </a:rPr>
              <a:t>Patient:in</a:t>
            </a:r>
            <a:r>
              <a:rPr lang="de-DE" sz="1400" dirty="0">
                <a:latin typeface="Lato" panose="020F0502020204030203"/>
              </a:rPr>
              <a:t> erscheint nicht mehr, </a:t>
            </a:r>
            <a:br>
              <a:rPr lang="de-DE" sz="1400" dirty="0">
                <a:latin typeface="Lato" panose="020F0502020204030203"/>
              </a:rPr>
            </a:br>
            <a:r>
              <a:rPr lang="de-DE" sz="1400" dirty="0">
                <a:latin typeface="Lato" panose="020F0502020204030203"/>
              </a:rPr>
              <a:t>ist umgezogen etc.</a:t>
            </a:r>
          </a:p>
          <a:p>
            <a:endParaRPr lang="de-DE" sz="1400" dirty="0">
              <a:latin typeface="Lato" panose="020F0502020204030203"/>
            </a:endParaRPr>
          </a:p>
          <a:p>
            <a:pPr marL="0" indent="0">
              <a:buNone/>
            </a:pPr>
            <a:r>
              <a:rPr lang="de-DE" sz="1400" dirty="0">
                <a:latin typeface="Lato" panose="020F0502020204030203"/>
              </a:rPr>
              <a:t>Per Fax an das Studienteam senden </a:t>
            </a:r>
          </a:p>
          <a:p>
            <a:pPr marL="0" indent="0">
              <a:buNone/>
            </a:pPr>
            <a:r>
              <a:rPr lang="de-DE" sz="1400" dirty="0">
                <a:latin typeface="Lato" panose="020F0502020204030203"/>
              </a:rPr>
              <a:t>Fax Nr. </a:t>
            </a:r>
            <a:r>
              <a:rPr lang="de-DE" sz="1400" b="1" dirty="0">
                <a:latin typeface="Lato" panose="020F0502020204030203"/>
              </a:rPr>
              <a:t>089/4400 19 54316</a:t>
            </a:r>
          </a:p>
          <a:p>
            <a:endParaRPr lang="de-DE" dirty="0"/>
          </a:p>
          <a:p>
            <a:endParaRPr lang="de-DE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1CF8A83-5658-4488-BEEB-E02E1D02676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731294" y="4360358"/>
            <a:ext cx="365522" cy="365522"/>
          </a:xfrm>
          <a:prstGeom prst="rect">
            <a:avLst/>
          </a:prstGeom>
        </p:spPr>
      </p:pic>
      <p:sp>
        <p:nvSpPr>
          <p:cNvPr id="9" name="object 10">
            <a:extLst>
              <a:ext uri="{FF2B5EF4-FFF2-40B4-BE49-F238E27FC236}">
                <a16:creationId xmlns:a16="http://schemas.microsoft.com/office/drawing/2014/main" id="{35449E74-DF68-4FC1-AA47-A703AD3232E4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B4455E0-A6CA-46C1-B2BD-3B0B66BD966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15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03561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70"/>
    </mc:Choice>
    <mc:Fallback xmlns="">
      <p:transition spd="slow" advTm="30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9091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5B65E36A-B7D7-47E0-8E6C-DE4212F5D1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649"/>
            <a:ext cx="9144000" cy="5143500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56ACFBA1-8FAC-46CC-B5C1-888A1B6E7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406368"/>
            <a:ext cx="6624736" cy="994172"/>
          </a:xfrm>
        </p:spPr>
        <p:txBody>
          <a:bodyPr>
            <a:normAutofit/>
          </a:bodyPr>
          <a:lstStyle/>
          <a:p>
            <a:pPr marL="12700">
              <a:lnSpc>
                <a:spcPct val="100000"/>
              </a:lnSpc>
              <a:spcBef>
                <a:spcPts val="1524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 Black"/>
              </a:rPr>
              <a:t>Hinweise zur Dokumentation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43AF9F4-6CB2-49BA-B357-02042FAFB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5375" y="1566813"/>
            <a:ext cx="7886700" cy="1893997"/>
          </a:xfrm>
        </p:spPr>
        <p:txBody>
          <a:bodyPr>
            <a:normAutofit/>
          </a:bodyPr>
          <a:lstStyle/>
          <a:p>
            <a:r>
              <a:rPr lang="de-DE" sz="1400" b="1" dirty="0">
                <a:latin typeface="Lato"/>
              </a:rPr>
              <a:t>Originaldokumente </a:t>
            </a:r>
            <a:r>
              <a:rPr lang="de-DE" sz="1400" dirty="0">
                <a:latin typeface="Lato"/>
              </a:rPr>
              <a:t>bitte im </a:t>
            </a:r>
            <a:r>
              <a:rPr lang="de-DE" sz="1400" b="1" dirty="0">
                <a:latin typeface="Lato"/>
              </a:rPr>
              <a:t>Studienordner </a:t>
            </a:r>
            <a:r>
              <a:rPr lang="de-DE" sz="1400" dirty="0">
                <a:latin typeface="Lato"/>
              </a:rPr>
              <a:t>ablegen!</a:t>
            </a:r>
          </a:p>
          <a:p>
            <a:r>
              <a:rPr lang="de-DE" sz="1400" b="1" dirty="0">
                <a:latin typeface="Lato"/>
              </a:rPr>
              <a:t>Kugelschreiber</a:t>
            </a:r>
            <a:r>
              <a:rPr lang="de-DE" sz="1400" dirty="0">
                <a:latin typeface="Lato"/>
              </a:rPr>
              <a:t> (kein Bleistift, kein Tipp-Ex, kein Füller)</a:t>
            </a:r>
          </a:p>
          <a:p>
            <a:r>
              <a:rPr lang="de-DE" sz="1400" dirty="0">
                <a:latin typeface="Lato"/>
              </a:rPr>
              <a:t>Keine handgeschriebenen Anmerkungen außerhalb der gekennzeichneten Felder </a:t>
            </a:r>
          </a:p>
          <a:p>
            <a:r>
              <a:rPr lang="de-DE" sz="1400" b="1" dirty="0">
                <a:latin typeface="Lato"/>
              </a:rPr>
              <a:t>Für Korrekturen</a:t>
            </a:r>
            <a:r>
              <a:rPr lang="de-DE" sz="1400" dirty="0">
                <a:latin typeface="Lato"/>
              </a:rPr>
              <a:t>: zu Korrigierendes durchstreichen, Korrektur daneben schreiben, signieren und datieren (Datum der Korrektur). </a:t>
            </a:r>
          </a:p>
        </p:txBody>
      </p: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D104BCA0-951A-4E7C-A648-51A89E1CB6E3}"/>
              </a:ext>
            </a:extLst>
          </p:cNvPr>
          <p:cNvGrpSpPr/>
          <p:nvPr/>
        </p:nvGrpSpPr>
        <p:grpSpPr>
          <a:xfrm>
            <a:off x="1331640" y="3240743"/>
            <a:ext cx="4259214" cy="799276"/>
            <a:chOff x="60529" y="-342004"/>
            <a:chExt cx="4792980" cy="754380"/>
          </a:xfrm>
        </p:grpSpPr>
        <p:sp>
          <p:nvSpPr>
            <p:cNvPr id="6" name="Textfeld 462">
              <a:extLst>
                <a:ext uri="{FF2B5EF4-FFF2-40B4-BE49-F238E27FC236}">
                  <a16:creationId xmlns:a16="http://schemas.microsoft.com/office/drawing/2014/main" id="{34532D9F-C89A-4179-9D8D-5F007A83D8AA}"/>
                </a:ext>
              </a:extLst>
            </p:cNvPr>
            <p:cNvSpPr txBox="1"/>
            <p:nvPr/>
          </p:nvSpPr>
          <p:spPr>
            <a:xfrm>
              <a:off x="173799" y="165565"/>
              <a:ext cx="909700" cy="228454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68580" tIns="34290" rIns="68580" bIns="3429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ts val="97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25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  <a:ea typeface="+mn-ea"/>
                  <a:cs typeface="Times New Roman" panose="02020603050405020304" pitchFamily="18" charset="0"/>
                </a:rPr>
                <a:t>Beispiel </a:t>
              </a:r>
              <a:endParaRPr kumimoji="0" lang="de-DE" sz="6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ts val="97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825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  <a:ea typeface="+mn-ea"/>
                  <a:cs typeface="Times New Roman" panose="02020603050405020304" pitchFamily="18" charset="0"/>
                </a:rPr>
                <a:t>Datum:</a:t>
              </a:r>
              <a:endParaRPr kumimoji="0" lang="de-DE" sz="6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Times New Roman" panose="02020603050405020304" pitchFamily="18" charset="0"/>
              </a:endParaRPr>
            </a:p>
          </p:txBody>
        </p:sp>
        <p:pic>
          <p:nvPicPr>
            <p:cNvPr id="5" name="Grafik 4">
              <a:extLst>
                <a:ext uri="{FF2B5EF4-FFF2-40B4-BE49-F238E27FC236}">
                  <a16:creationId xmlns:a16="http://schemas.microsoft.com/office/drawing/2014/main" id="{3054A9EF-334B-4956-9C40-548FE165B55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29" y="-342004"/>
              <a:ext cx="4792980" cy="7543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</p:pic>
      </p:grp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E4AE708-AFC9-4269-B8C7-E86F78E4737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97825" y="4401620"/>
            <a:ext cx="365522" cy="365522"/>
          </a:xfrm>
          <a:prstGeom prst="rect">
            <a:avLst/>
          </a:prstGeom>
        </p:spPr>
      </p:pic>
      <p:sp>
        <p:nvSpPr>
          <p:cNvPr id="9" name="object 10">
            <a:extLst>
              <a:ext uri="{FF2B5EF4-FFF2-40B4-BE49-F238E27FC236}">
                <a16:creationId xmlns:a16="http://schemas.microsoft.com/office/drawing/2014/main" id="{FFD7A898-8C7F-4297-9F9A-2C9775F43FFC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63CD263F-8A74-4958-B000-9B3D92AEBBA0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16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9592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70"/>
    </mc:Choice>
    <mc:Fallback xmlns="">
      <p:transition spd="slow" advTm="52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4545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>
            <a:extLst>
              <a:ext uri="{FF2B5EF4-FFF2-40B4-BE49-F238E27FC236}">
                <a16:creationId xmlns:a16="http://schemas.microsoft.com/office/drawing/2014/main" id="{294F7319-7735-4BA8-B487-B0B73958C7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649"/>
            <a:ext cx="9144000" cy="51435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9F2CB7C-A6AC-422C-87EC-A3CB14523B5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0752"/>
          <a:stretch/>
        </p:blipFill>
        <p:spPr>
          <a:xfrm>
            <a:off x="4406156" y="1196430"/>
            <a:ext cx="3265735" cy="3725186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163AEA7F-9902-4A86-8517-877B5A5DBA2C}"/>
              </a:ext>
            </a:extLst>
          </p:cNvPr>
          <p:cNvSpPr txBox="1"/>
          <p:nvPr/>
        </p:nvSpPr>
        <p:spPr>
          <a:xfrm>
            <a:off x="4572001" y="4101661"/>
            <a:ext cx="2736304" cy="71558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Ellipse 3">
            <a:extLst>
              <a:ext uri="{FF2B5EF4-FFF2-40B4-BE49-F238E27FC236}">
                <a16:creationId xmlns:a16="http://schemas.microsoft.com/office/drawing/2014/main" id="{4FBC57A8-BBBE-478D-A929-F6E5F52110BC}"/>
              </a:ext>
            </a:extLst>
          </p:cNvPr>
          <p:cNvSpPr/>
          <p:nvPr/>
        </p:nvSpPr>
        <p:spPr>
          <a:xfrm>
            <a:off x="4625436" y="2165054"/>
            <a:ext cx="930058" cy="319414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Ellipse 8">
            <a:extLst>
              <a:ext uri="{FF2B5EF4-FFF2-40B4-BE49-F238E27FC236}">
                <a16:creationId xmlns:a16="http://schemas.microsoft.com/office/drawing/2014/main" id="{858930BC-6D65-4DCD-AA0E-C49735EBCB27}"/>
              </a:ext>
            </a:extLst>
          </p:cNvPr>
          <p:cNvSpPr/>
          <p:nvPr/>
        </p:nvSpPr>
        <p:spPr>
          <a:xfrm>
            <a:off x="6122335" y="2165054"/>
            <a:ext cx="930058" cy="319414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Inhaltsplatzhalter 2">
            <a:extLst>
              <a:ext uri="{FF2B5EF4-FFF2-40B4-BE49-F238E27FC236}">
                <a16:creationId xmlns:a16="http://schemas.microsoft.com/office/drawing/2014/main" id="{3559B3EF-FD34-4710-B476-63D69B4BD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641" y="1777005"/>
            <a:ext cx="3979269" cy="5377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de-DE" sz="1400" b="1" dirty="0">
                <a:latin typeface="Lato"/>
              </a:rPr>
              <a:t>Arzt-ID und Patienten-Nr.</a:t>
            </a:r>
          </a:p>
          <a:p>
            <a:pPr marL="0" indent="0">
              <a:buNone/>
            </a:pPr>
            <a:r>
              <a:rPr lang="de-DE" sz="1400" dirty="0">
                <a:latin typeface="Lato"/>
              </a:rPr>
              <a:t>auf jedem Dokument angeben!</a:t>
            </a:r>
          </a:p>
        </p:txBody>
      </p:sp>
      <p:sp>
        <p:nvSpPr>
          <p:cNvPr id="16" name="Inhaltsplatzhalter 2">
            <a:extLst>
              <a:ext uri="{FF2B5EF4-FFF2-40B4-BE49-F238E27FC236}">
                <a16:creationId xmlns:a16="http://schemas.microsoft.com/office/drawing/2014/main" id="{879A69EC-358F-4F0C-94E4-491F40890725}"/>
              </a:ext>
            </a:extLst>
          </p:cNvPr>
          <p:cNvSpPr txBox="1">
            <a:spLocks/>
          </p:cNvSpPr>
          <p:nvPr/>
        </p:nvSpPr>
        <p:spPr>
          <a:xfrm>
            <a:off x="1092641" y="2603656"/>
            <a:ext cx="3678528" cy="537722"/>
          </a:xfrm>
          <a:prstGeom prst="rect">
            <a:avLst/>
          </a:prstGeom>
        </p:spPr>
        <p:txBody>
          <a:bodyPr vert="horz" lIns="68580" tIns="34290" rIns="68580" bIns="3429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Wo finde ich Arzt-ID? 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Nummer auf Studienordner!</a:t>
            </a:r>
          </a:p>
        </p:txBody>
      </p:sp>
      <p:sp>
        <p:nvSpPr>
          <p:cNvPr id="17" name="Inhaltsplatzhalter 2">
            <a:extLst>
              <a:ext uri="{FF2B5EF4-FFF2-40B4-BE49-F238E27FC236}">
                <a16:creationId xmlns:a16="http://schemas.microsoft.com/office/drawing/2014/main" id="{AED95CAF-383A-40D7-9F19-99FC37ADCC33}"/>
              </a:ext>
            </a:extLst>
          </p:cNvPr>
          <p:cNvSpPr txBox="1">
            <a:spLocks/>
          </p:cNvSpPr>
          <p:nvPr/>
        </p:nvSpPr>
        <p:spPr>
          <a:xfrm>
            <a:off x="1092641" y="3427739"/>
            <a:ext cx="3678528" cy="537722"/>
          </a:xfrm>
          <a:prstGeom prst="rect">
            <a:avLst/>
          </a:prstGeom>
        </p:spPr>
        <p:txBody>
          <a:bodyPr vert="horz" lIns="68580" tIns="34290" rIns="68580" bIns="3429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Wo finde ich Patienten-Nr.: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+mn-ea"/>
                <a:cs typeface="+mn-cs"/>
              </a:rPr>
              <a:t>Patientenidentifikationsliste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4FF6522-C091-4642-BE69-D77164DF472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04448" y="4276690"/>
            <a:ext cx="365522" cy="365522"/>
          </a:xfrm>
          <a:prstGeom prst="rect">
            <a:avLst/>
          </a:prstGeom>
        </p:spPr>
      </p:pic>
      <p:sp>
        <p:nvSpPr>
          <p:cNvPr id="13" name="Titel 1">
            <a:extLst>
              <a:ext uri="{FF2B5EF4-FFF2-40B4-BE49-F238E27FC236}">
                <a16:creationId xmlns:a16="http://schemas.microsoft.com/office/drawing/2014/main" id="{381D1BCE-4A0D-4C28-A249-904F6F96E518}"/>
              </a:ext>
            </a:extLst>
          </p:cNvPr>
          <p:cNvSpPr txBox="1">
            <a:spLocks/>
          </p:cNvSpPr>
          <p:nvPr/>
        </p:nvSpPr>
        <p:spPr>
          <a:xfrm>
            <a:off x="971600" y="406368"/>
            <a:ext cx="6624736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 marR="0" lvl="0" indent="0" algn="l" defTabSz="685800" rtl="0" eaLnBrk="1" fontAlgn="auto" latinLnBrk="0" hangingPunct="1">
              <a:lnSpc>
                <a:spcPct val="100000"/>
              </a:lnSpc>
              <a:spcBef>
                <a:spcPts val="15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120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 Black"/>
                <a:ea typeface="+mj-ea"/>
                <a:cs typeface="+mj-cs"/>
              </a:rPr>
              <a:t>Hinweise zur Dokumentation</a:t>
            </a:r>
          </a:p>
        </p:txBody>
      </p:sp>
      <p:sp>
        <p:nvSpPr>
          <p:cNvPr id="18" name="object 10">
            <a:extLst>
              <a:ext uri="{FF2B5EF4-FFF2-40B4-BE49-F238E27FC236}">
                <a16:creationId xmlns:a16="http://schemas.microsoft.com/office/drawing/2014/main" id="{BB0D2198-3FDA-4D56-80F9-E7A9364B592F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799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Allgemeine Studieninformationen</a:t>
            </a:r>
            <a:endParaRPr kumimoji="0" sz="1798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E86E4537-BAA9-4FCC-8CB7-E979DD43433B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17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573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72"/>
    </mc:Choice>
    <mc:Fallback xmlns="">
      <p:transition spd="slow" advTm="29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40909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  <p:bldP spid="9" grpId="0" animBg="1"/>
      <p:bldP spid="15" grpId="0" build="p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483768" y="2934965"/>
            <a:ext cx="5281930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/>
              <a:t>Intervention</a:t>
            </a:r>
            <a:endParaRPr spc="7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8" y="998165"/>
            <a:ext cx="3162589" cy="339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spc="-50">
                <a:solidFill>
                  <a:srgbClr val="43525A"/>
                </a:solidFill>
                <a:latin typeface="Baskerville"/>
                <a:cs typeface="Baskerville"/>
              </a:rPr>
              <a:t>B</a:t>
            </a:r>
            <a:endParaRPr sz="22000" b="0" i="0" u="none" strike="noStrike" cap="none" spc="0">
              <a:ln>
                <a:noFill/>
              </a:ln>
              <a:solidFill>
                <a:sysClr val="windowText" lastClr="000000"/>
              </a:solidFill>
              <a:latin typeface="Baskerville"/>
              <a:cs typeface="Baskerville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" name="object 8">
            <a:extLst>
              <a:ext uri="{FF2B5EF4-FFF2-40B4-BE49-F238E27FC236}">
                <a16:creationId xmlns:a16="http://schemas.microsoft.com/office/drawing/2014/main" id="{2081B819-8A25-ED53-4366-F9FE4325C7FE}"/>
              </a:ext>
            </a:extLst>
          </p:cNvPr>
          <p:cNvSpPr txBox="1">
            <a:spLocks/>
          </p:cNvSpPr>
          <p:nvPr/>
        </p:nvSpPr>
        <p:spPr bwMode="auto">
          <a:xfrm>
            <a:off x="1859074" y="3006973"/>
            <a:ext cx="5521237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12700" marR="5080" lvl="0" indent="0" algn="just" defTabSz="914400" eaLnBrk="1" fontAlgn="auto" latinLnBrk="0" hangingPunct="1">
              <a:lnSpc>
                <a:spcPts val="4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000" b="1" i="0" u="none" strike="noStrike" kern="0" cap="none" spc="8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Monitoring Plattform</a:t>
            </a:r>
            <a:endParaRPr kumimoji="0" lang="de-DE" sz="4000" b="1" i="0" u="none" strike="noStrike" kern="0" cap="none" spc="7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1" name="object 9">
            <a:extLst>
              <a:ext uri="{FF2B5EF4-FFF2-40B4-BE49-F238E27FC236}">
                <a16:creationId xmlns:a16="http://schemas.microsoft.com/office/drawing/2014/main" id="{0AC7B004-8181-96D4-747F-ECF2D8C030EF}"/>
              </a:ext>
            </a:extLst>
          </p:cNvPr>
          <p:cNvSpPr txBox="1"/>
          <p:nvPr/>
        </p:nvSpPr>
        <p:spPr bwMode="auto">
          <a:xfrm>
            <a:off x="401299" y="998165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2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2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15B5A662-CB7F-AEEB-0464-D6180DB140C0}"/>
              </a:ext>
            </a:extLst>
          </p:cNvPr>
          <p:cNvGrpSpPr/>
          <p:nvPr/>
        </p:nvGrpSpPr>
        <p:grpSpPr>
          <a:xfrm>
            <a:off x="1859074" y="1831074"/>
            <a:ext cx="1224137" cy="1145373"/>
            <a:chOff x="6876256" y="2574925"/>
            <a:chExt cx="1224137" cy="1145373"/>
          </a:xfrm>
        </p:grpSpPr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856C2367-07EC-370B-3BE8-F3FBE4A62096}"/>
                </a:ext>
              </a:extLst>
            </p:cNvPr>
            <p:cNvSpPr/>
            <p:nvPr/>
          </p:nvSpPr>
          <p:spPr bwMode="auto">
            <a:xfrm>
              <a:off x="6876256" y="2574925"/>
              <a:ext cx="1224137" cy="114537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BF4EB04E-4573-8B32-A79D-32A7F453A3C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/>
          </p:blipFill>
          <p:spPr bwMode="auto">
            <a:xfrm>
              <a:off x="6983972" y="2643259"/>
              <a:ext cx="1008703" cy="1008703"/>
            </a:xfrm>
            <a:prstGeom prst="rect">
              <a:avLst/>
            </a:prstGeom>
          </p:spPr>
        </p:pic>
      </p:grpSp>
      <p:pic>
        <p:nvPicPr>
          <p:cNvPr id="26" name="1">
            <a:hlinkClick r:id="" action="ppaction://media"/>
            <a:extLst>
              <a:ext uri="{FF2B5EF4-FFF2-40B4-BE49-F238E27FC236}">
                <a16:creationId xmlns:a16="http://schemas.microsoft.com/office/drawing/2014/main" id="{FAC9A206-A9A3-92A5-860A-7BCEF73DE3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70706" y="486693"/>
            <a:ext cx="183767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08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27"/>
    </mc:Choice>
    <mc:Fallback xmlns="">
      <p:transition spd="slow" advTm="9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6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object 8"/>
          <p:cNvSpPr txBox="1"/>
          <p:nvPr/>
        </p:nvSpPr>
        <p:spPr bwMode="auto">
          <a:xfrm>
            <a:off x="950582" y="705268"/>
            <a:ext cx="563967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Worum geht’s?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Rechteck: abgerundete Ecken 2">
            <a:extLst>
              <a:ext uri="{FF2B5EF4-FFF2-40B4-BE49-F238E27FC236}">
                <a16:creationId xmlns:a16="http://schemas.microsoft.com/office/drawing/2014/main" id="{30F93B09-0D44-1A6E-7495-B09AE6E780C8}"/>
              </a:ext>
            </a:extLst>
          </p:cNvPr>
          <p:cNvSpPr/>
          <p:nvPr/>
        </p:nvSpPr>
        <p:spPr bwMode="auto">
          <a:xfrm>
            <a:off x="1297870" y="1350003"/>
            <a:ext cx="6982174" cy="1027357"/>
          </a:xfrm>
          <a:prstGeom prst="roundRect">
            <a:avLst>
              <a:gd name="adj" fmla="val 10000"/>
            </a:avLst>
          </a:prstGeom>
          <a:solidFill>
            <a:srgbClr val="3BBEB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Ziel: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Erhebung von Daten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durch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Patient:innen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, welche die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Behandlung von Depressionen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ergänzen und verbessern sollen. In Kombination mit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Psychoedukation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 und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Medikationsanalyse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 bildet sie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die intensivierte Psychoedukation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und soll ein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ganzheitliches Krankheitsmanagement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"/>
                <a:cs typeface="Arial"/>
              </a:rPr>
              <a:t>ermöglichen. </a:t>
            </a:r>
          </a:p>
        </p:txBody>
      </p:sp>
      <p:sp>
        <p:nvSpPr>
          <p:cNvPr id="20" name="object 6">
            <a:extLst>
              <a:ext uri="{FF2B5EF4-FFF2-40B4-BE49-F238E27FC236}">
                <a16:creationId xmlns:a16="http://schemas.microsoft.com/office/drawing/2014/main" id="{7BB227D5-EC5F-41A7-95AB-62802D44BA03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BDCB484F-3289-C870-4DFF-E22F736D53A4}"/>
              </a:ext>
            </a:extLst>
          </p:cNvPr>
          <p:cNvGrpSpPr/>
          <p:nvPr/>
        </p:nvGrpSpPr>
        <p:grpSpPr>
          <a:xfrm>
            <a:off x="649196" y="3611785"/>
            <a:ext cx="4920951" cy="1388693"/>
            <a:chOff x="649196" y="3611785"/>
            <a:chExt cx="4920951" cy="1388693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20C66887-887E-1E56-5FD7-8987B7D8A0F6}"/>
                </a:ext>
              </a:extLst>
            </p:cNvPr>
            <p:cNvSpPr txBox="1"/>
            <p:nvPr/>
          </p:nvSpPr>
          <p:spPr>
            <a:xfrm>
              <a:off x="3905776" y="4538813"/>
              <a:ext cx="16643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</a:rPr>
                <a:t>Automatische Datenübermittlung</a:t>
              </a:r>
            </a:p>
          </p:txBody>
        </p:sp>
        <p:pic>
          <p:nvPicPr>
            <p:cNvPr id="36" name="Grafik 35" descr="Synchronisierende Cloud mit einfarbiger Füllung">
              <a:extLst>
                <a:ext uri="{FF2B5EF4-FFF2-40B4-BE49-F238E27FC236}">
                  <a16:creationId xmlns:a16="http://schemas.microsoft.com/office/drawing/2014/main" id="{BD8E0D9B-1618-C8E6-609B-21D94CF2578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280762" y="3707317"/>
              <a:ext cx="914400" cy="914400"/>
            </a:xfrm>
            <a:prstGeom prst="rect">
              <a:avLst/>
            </a:prstGeom>
          </p:spPr>
        </p:pic>
        <p:grpSp>
          <p:nvGrpSpPr>
            <p:cNvPr id="45" name="Gruppieren 44">
              <a:extLst>
                <a:ext uri="{FF2B5EF4-FFF2-40B4-BE49-F238E27FC236}">
                  <a16:creationId xmlns:a16="http://schemas.microsoft.com/office/drawing/2014/main" id="{DB84191D-BA93-DABC-DC9E-BBCA9B82AC40}"/>
                </a:ext>
              </a:extLst>
            </p:cNvPr>
            <p:cNvGrpSpPr/>
            <p:nvPr/>
          </p:nvGrpSpPr>
          <p:grpSpPr>
            <a:xfrm>
              <a:off x="649196" y="3611785"/>
              <a:ext cx="1280368" cy="957146"/>
              <a:chOff x="602340" y="3475156"/>
              <a:chExt cx="1280368" cy="957146"/>
            </a:xfrm>
          </p:grpSpPr>
          <p:pic>
            <p:nvPicPr>
              <p:cNvPr id="4" name="Grafik 3">
                <a:extLst>
                  <a:ext uri="{FF2B5EF4-FFF2-40B4-BE49-F238E27FC236}">
                    <a16:creationId xmlns:a16="http://schemas.microsoft.com/office/drawing/2014/main" id="{4ABECAEC-FCF1-9DC2-43F8-B0B1FCAE86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/>
            </p:blipFill>
            <p:spPr bwMode="auto">
              <a:xfrm>
                <a:off x="966158" y="3475156"/>
                <a:ext cx="552732" cy="552732"/>
              </a:xfrm>
              <a:prstGeom prst="rect">
                <a:avLst/>
              </a:prstGeom>
            </p:spPr>
          </p:pic>
          <p:sp>
            <p:nvSpPr>
              <p:cNvPr id="38" name="Rechteck: abgerundete Ecken 17">
                <a:extLst>
                  <a:ext uri="{FF2B5EF4-FFF2-40B4-BE49-F238E27FC236}">
                    <a16:creationId xmlns:a16="http://schemas.microsoft.com/office/drawing/2014/main" id="{7F1C3EAB-0FE1-EDE9-E51B-3AD7D9A4BE81}"/>
                  </a:ext>
                </a:extLst>
              </p:cNvPr>
              <p:cNvSpPr/>
              <p:nvPr/>
            </p:nvSpPr>
            <p:spPr bwMode="auto">
              <a:xfrm>
                <a:off x="602340" y="4032192"/>
                <a:ext cx="1280368" cy="400110"/>
              </a:xfrm>
              <a:prstGeom prst="roundRect">
                <a:avLst>
                  <a:gd name="adj" fmla="val 7196"/>
                </a:avLst>
              </a:prstGeom>
              <a:solidFill>
                <a:srgbClr val="CDEFED"/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rgbClr val="000000"/>
              </a:fillRef>
              <a:effectRef idx="0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600" b="1" i="0" u="none" strike="noStrike" kern="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Lato" panose="020F0502020204030203" pitchFamily="34" charset="0"/>
                    <a:ea typeface="Lato" panose="020F0502020204030203" pitchFamily="34" charset="0"/>
                    <a:cs typeface="Lato" panose="020F0502020204030203" pitchFamily="34" charset="0"/>
                  </a:rPr>
                  <a:t>Ärzt:in</a:t>
                </a:r>
                <a:endParaRPr kumimoji="0" lang="de-DE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</a:endParaRPr>
              </a:p>
            </p:txBody>
          </p:sp>
        </p:grpSp>
        <p:sp>
          <p:nvSpPr>
            <p:cNvPr id="24" name="Textfeld 23">
              <a:extLst>
                <a:ext uri="{FF2B5EF4-FFF2-40B4-BE49-F238E27FC236}">
                  <a16:creationId xmlns:a16="http://schemas.microsoft.com/office/drawing/2014/main" id="{82DE7DDB-AA8C-F767-3422-7C17839236B9}"/>
                </a:ext>
              </a:extLst>
            </p:cNvPr>
            <p:cNvSpPr txBox="1"/>
            <p:nvPr/>
          </p:nvSpPr>
          <p:spPr bwMode="auto">
            <a:xfrm>
              <a:off x="1533921" y="3702415"/>
              <a:ext cx="174090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</a:rPr>
                <a:t>Datenaufbereitung</a:t>
              </a:r>
            </a:p>
          </p:txBody>
        </p:sp>
        <p:sp>
          <p:nvSpPr>
            <p:cNvPr id="42" name="Pfeil nach links 41">
              <a:extLst>
                <a:ext uri="{FF2B5EF4-FFF2-40B4-BE49-F238E27FC236}">
                  <a16:creationId xmlns:a16="http://schemas.microsoft.com/office/drawing/2014/main" id="{EC8D2B33-6499-F862-367D-B2778083E7BC}"/>
                </a:ext>
              </a:extLst>
            </p:cNvPr>
            <p:cNvSpPr/>
            <p:nvPr/>
          </p:nvSpPr>
          <p:spPr bwMode="auto">
            <a:xfrm>
              <a:off x="2235308" y="4077403"/>
              <a:ext cx="1664370" cy="424217"/>
            </a:xfrm>
            <a:prstGeom prst="leftArrow">
              <a:avLst/>
            </a:prstGeom>
            <a:solidFill>
              <a:srgbClr val="51C4AF"/>
            </a:solidFill>
            <a:ln>
              <a:solidFill>
                <a:srgbClr val="CDEF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B0139E2B-81AC-85F5-EC43-7E741321CA02}"/>
              </a:ext>
            </a:extLst>
          </p:cNvPr>
          <p:cNvGrpSpPr/>
          <p:nvPr/>
        </p:nvGrpSpPr>
        <p:grpSpPr>
          <a:xfrm>
            <a:off x="5539060" y="3581887"/>
            <a:ext cx="3325822" cy="987044"/>
            <a:chOff x="5539060" y="3581887"/>
            <a:chExt cx="3325822" cy="987044"/>
          </a:xfrm>
        </p:grpSpPr>
        <p:grpSp>
          <p:nvGrpSpPr>
            <p:cNvPr id="44" name="Gruppieren 43">
              <a:extLst>
                <a:ext uri="{FF2B5EF4-FFF2-40B4-BE49-F238E27FC236}">
                  <a16:creationId xmlns:a16="http://schemas.microsoft.com/office/drawing/2014/main" id="{9C3A0F98-DD5E-513E-7312-4EEE8C921983}"/>
                </a:ext>
              </a:extLst>
            </p:cNvPr>
            <p:cNvGrpSpPr/>
            <p:nvPr/>
          </p:nvGrpSpPr>
          <p:grpSpPr>
            <a:xfrm>
              <a:off x="7584514" y="3581887"/>
              <a:ext cx="1280368" cy="987044"/>
              <a:chOff x="7537658" y="3506464"/>
              <a:chExt cx="1280368" cy="987044"/>
            </a:xfrm>
          </p:grpSpPr>
          <p:sp>
            <p:nvSpPr>
              <p:cNvPr id="18" name="Rechteck: abgerundete Ecken 17">
                <a:extLst>
                  <a:ext uri="{FF2B5EF4-FFF2-40B4-BE49-F238E27FC236}">
                    <a16:creationId xmlns:a16="http://schemas.microsoft.com/office/drawing/2014/main" id="{61FDD7E5-9F8C-0CFD-590C-40E7619F5643}"/>
                  </a:ext>
                </a:extLst>
              </p:cNvPr>
              <p:cNvSpPr/>
              <p:nvPr/>
            </p:nvSpPr>
            <p:spPr bwMode="auto">
              <a:xfrm>
                <a:off x="7537658" y="4093398"/>
                <a:ext cx="1280368" cy="400110"/>
              </a:xfrm>
              <a:prstGeom prst="roundRect">
                <a:avLst>
                  <a:gd name="adj" fmla="val 7196"/>
                </a:avLst>
              </a:prstGeom>
              <a:solidFill>
                <a:srgbClr val="CDEFED"/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rgbClr val="000000"/>
              </a:fillRef>
              <a:effectRef idx="0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600" b="1" i="0" u="none" strike="noStrike" kern="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Lato" panose="020F0502020204030203" pitchFamily="34" charset="0"/>
                    <a:ea typeface="Lato" panose="020F0502020204030203" pitchFamily="34" charset="0"/>
                    <a:cs typeface="Lato" panose="020F0502020204030203" pitchFamily="34" charset="0"/>
                  </a:rPr>
                  <a:t>Patient:in</a:t>
                </a:r>
                <a:endParaRPr kumimoji="0" lang="de-DE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</a:endParaRPr>
              </a:p>
            </p:txBody>
          </p:sp>
          <p:pic>
            <p:nvPicPr>
              <p:cNvPr id="2" name="Grafik 1">
                <a:extLst>
                  <a:ext uri="{FF2B5EF4-FFF2-40B4-BE49-F238E27FC236}">
                    <a16:creationId xmlns:a16="http://schemas.microsoft.com/office/drawing/2014/main" id="{DFC7399E-D99C-1426-D869-2689855736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/>
            </p:blipFill>
            <p:spPr bwMode="auto">
              <a:xfrm>
                <a:off x="7890496" y="3506464"/>
                <a:ext cx="574692" cy="574692"/>
              </a:xfrm>
              <a:prstGeom prst="rect">
                <a:avLst/>
              </a:prstGeom>
            </p:spPr>
          </p:pic>
        </p:grpSp>
        <p:sp>
          <p:nvSpPr>
            <p:cNvPr id="43" name="Pfeil nach links 42">
              <a:extLst>
                <a:ext uri="{FF2B5EF4-FFF2-40B4-BE49-F238E27FC236}">
                  <a16:creationId xmlns:a16="http://schemas.microsoft.com/office/drawing/2014/main" id="{75C56424-0A47-FDEF-5F29-D238591CE446}"/>
                </a:ext>
              </a:extLst>
            </p:cNvPr>
            <p:cNvSpPr/>
            <p:nvPr/>
          </p:nvSpPr>
          <p:spPr bwMode="auto">
            <a:xfrm rot="10800000" flipH="1">
              <a:off x="5539060" y="4077404"/>
              <a:ext cx="1664370" cy="424217"/>
            </a:xfrm>
            <a:prstGeom prst="leftArrow">
              <a:avLst/>
            </a:prstGeom>
            <a:solidFill>
              <a:srgbClr val="51C4AF"/>
            </a:solidFill>
            <a:ln>
              <a:solidFill>
                <a:srgbClr val="CDEF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0B2468FD-80C3-1A43-0D27-C19BD2D5E84D}"/>
                </a:ext>
              </a:extLst>
            </p:cNvPr>
            <p:cNvSpPr txBox="1"/>
            <p:nvPr/>
          </p:nvSpPr>
          <p:spPr bwMode="auto">
            <a:xfrm>
              <a:off x="6392862" y="3683818"/>
              <a:ext cx="15215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</a:rPr>
                <a:t>Datensammlung</a:t>
              </a:r>
            </a:p>
          </p:txBody>
        </p:sp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42450E6D-9BE5-48BC-E1B4-1DDE569B5B90}"/>
              </a:ext>
            </a:extLst>
          </p:cNvPr>
          <p:cNvGrpSpPr/>
          <p:nvPr/>
        </p:nvGrpSpPr>
        <p:grpSpPr>
          <a:xfrm>
            <a:off x="6112713" y="2582441"/>
            <a:ext cx="1040909" cy="1027357"/>
            <a:chOff x="4733611" y="2611178"/>
            <a:chExt cx="914400" cy="914400"/>
          </a:xfrm>
        </p:grpSpPr>
        <p:pic>
          <p:nvPicPr>
            <p:cNvPr id="12" name="Grafik 11" descr="Ein Bild, das Text, Screenshot, Schrift, Webseite enthält.&#10;&#10;Automatisch generierte Beschreibung">
              <a:extLst>
                <a:ext uri="{FF2B5EF4-FFF2-40B4-BE49-F238E27FC236}">
                  <a16:creationId xmlns:a16="http://schemas.microsoft.com/office/drawing/2014/main" id="{2120BB84-7C3C-22D1-A311-195AE029970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7662" y="2767983"/>
              <a:ext cx="356426" cy="61712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16" name="Grafik 15" descr="Smartphone Silhouette">
              <a:extLst>
                <a:ext uri="{FF2B5EF4-FFF2-40B4-BE49-F238E27FC236}">
                  <a16:creationId xmlns:a16="http://schemas.microsoft.com/office/drawing/2014/main" id="{94F24746-C9C5-3403-B2D4-677BD43224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4733611" y="2611178"/>
              <a:ext cx="914400" cy="914400"/>
            </a:xfrm>
            <a:prstGeom prst="rect">
              <a:avLst/>
            </a:prstGeom>
          </p:spPr>
        </p:pic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02D1B7E1-979D-5902-4976-44E86B10996D}"/>
              </a:ext>
            </a:extLst>
          </p:cNvPr>
          <p:cNvGrpSpPr/>
          <p:nvPr/>
        </p:nvGrpSpPr>
        <p:grpSpPr>
          <a:xfrm>
            <a:off x="7118909" y="2585349"/>
            <a:ext cx="2030391" cy="866625"/>
            <a:chOff x="7118909" y="2585349"/>
            <a:chExt cx="2030391" cy="866625"/>
          </a:xfrm>
        </p:grpSpPr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0F64C567-95C6-0908-7DA6-FA1E267BD57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/>
          </p:blipFill>
          <p:spPr bwMode="auto">
            <a:xfrm>
              <a:off x="7118909" y="2758616"/>
              <a:ext cx="693358" cy="69335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FE70A3B5-5405-ABDA-0695-D68135E84769}"/>
                </a:ext>
              </a:extLst>
            </p:cNvPr>
            <p:cNvSpPr txBox="1"/>
            <p:nvPr/>
          </p:nvSpPr>
          <p:spPr bwMode="auto">
            <a:xfrm>
              <a:off x="7937352" y="2585349"/>
              <a:ext cx="12119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 panose="020F0502020204030203"/>
                </a:rPr>
                <a:t>DOOR Studie Connect</a:t>
              </a:r>
            </a:p>
          </p:txBody>
        </p:sp>
      </p:grp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9480FE22-9709-31EF-FD52-953C3F3DDBC4}"/>
              </a:ext>
            </a:extLst>
          </p:cNvPr>
          <p:cNvGrpSpPr/>
          <p:nvPr/>
        </p:nvGrpSpPr>
        <p:grpSpPr>
          <a:xfrm>
            <a:off x="571133" y="2426521"/>
            <a:ext cx="2516132" cy="1395797"/>
            <a:chOff x="571133" y="2426521"/>
            <a:chExt cx="2516132" cy="1395797"/>
          </a:xfrm>
        </p:grpSpPr>
        <p:grpSp>
          <p:nvGrpSpPr>
            <p:cNvPr id="22" name="Gruppieren 21">
              <a:extLst>
                <a:ext uri="{FF2B5EF4-FFF2-40B4-BE49-F238E27FC236}">
                  <a16:creationId xmlns:a16="http://schemas.microsoft.com/office/drawing/2014/main" id="{CE5ED9BB-C36D-3A8D-4BB5-8B3DFC17AD08}"/>
                </a:ext>
              </a:extLst>
            </p:cNvPr>
            <p:cNvGrpSpPr/>
            <p:nvPr/>
          </p:nvGrpSpPr>
          <p:grpSpPr>
            <a:xfrm>
              <a:off x="1676097" y="2426521"/>
              <a:ext cx="1411168" cy="1395797"/>
              <a:chOff x="4470952" y="-96870"/>
              <a:chExt cx="1647018" cy="1647018"/>
            </a:xfrm>
          </p:grpSpPr>
          <p:pic>
            <p:nvPicPr>
              <p:cNvPr id="40" name="Grafik 39" descr="Ein Bild, das Text, Screenshot, Software, Webseite enthält.&#10;&#10;Automatisch generierte Beschreibung">
                <a:extLst>
                  <a:ext uri="{FF2B5EF4-FFF2-40B4-BE49-F238E27FC236}">
                    <a16:creationId xmlns:a16="http://schemas.microsoft.com/office/drawing/2014/main" id="{E9E2B8D1-D81A-523E-EBD1-FF4549E471A7}"/>
                  </a:ext>
                </a:extLst>
              </p:cNvPr>
              <p:cNvPicPr>
                <a:picLocks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295" y="256368"/>
                <a:ext cx="1130850" cy="73438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pic>
            <p:nvPicPr>
              <p:cNvPr id="19" name="Grafik 18" descr="Monitor Silhouette">
                <a:extLst>
                  <a:ext uri="{FF2B5EF4-FFF2-40B4-BE49-F238E27FC236}">
                    <a16:creationId xmlns:a16="http://schemas.microsoft.com/office/drawing/2014/main" id="{236D244F-C4A4-0F54-D27E-5FD1CA9330B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p:blipFill>
            <p:spPr>
              <a:xfrm>
                <a:off x="4470952" y="-96870"/>
                <a:ext cx="1647018" cy="1647018"/>
              </a:xfrm>
              <a:prstGeom prst="rect">
                <a:avLst/>
              </a:prstGeom>
            </p:spPr>
          </p:pic>
        </p:grp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E1DE7120-FBFB-D714-97A9-A709BC60ACB3}"/>
                </a:ext>
              </a:extLst>
            </p:cNvPr>
            <p:cNvSpPr txBox="1"/>
            <p:nvPr/>
          </p:nvSpPr>
          <p:spPr bwMode="auto">
            <a:xfrm>
              <a:off x="571133" y="2585350"/>
              <a:ext cx="12119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 panose="020F0502020204030203"/>
                </a:rPr>
                <a:t>DOOR Studie Online</a:t>
              </a:r>
            </a:p>
          </p:txBody>
        </p:sp>
      </p:grpSp>
      <p:pic>
        <p:nvPicPr>
          <p:cNvPr id="65" name="Audio 64">
            <a:hlinkClick r:id="" action="ppaction://media"/>
            <a:extLst>
              <a:ext uri="{FF2B5EF4-FFF2-40B4-BE49-F238E27FC236}">
                <a16:creationId xmlns:a16="http://schemas.microsoft.com/office/drawing/2014/main" id="{6E70E887-5BC5-C46F-87E0-A33474FED0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rcRect l="-265974" t="-265974" r="-265974" b="-265974"/>
          <a:stretch>
            <a:fillRect/>
          </a:stretch>
        </p:blipFill>
        <p:spPr>
          <a:xfrm>
            <a:off x="6633167" y="4064014"/>
            <a:ext cx="1544955" cy="1544955"/>
          </a:xfrm>
          <a:prstGeom prst="ellipse">
            <a:avLst/>
          </a:prstGeom>
        </p:spPr>
      </p:pic>
      <p:sp>
        <p:nvSpPr>
          <p:cNvPr id="32" name="Textfeld 31">
            <a:extLst>
              <a:ext uri="{FF2B5EF4-FFF2-40B4-BE49-F238E27FC236}">
                <a16:creationId xmlns:a16="http://schemas.microsoft.com/office/drawing/2014/main" id="{754F8CC1-902C-4605-9D32-30693FC0705C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520"/>
    </mc:Choice>
    <mc:Fallback xmlns="">
      <p:transition spd="slow" advTm="1165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2" presetClass="entr" presetSubtype="4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grpId="0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5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AE7BC007-F857-2956-1460-08200D479C7D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37C433D6-576F-B901-D6EF-5F27D80C2ADE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47" name="object 8">
            <a:extLst>
              <a:ext uri="{FF2B5EF4-FFF2-40B4-BE49-F238E27FC236}">
                <a16:creationId xmlns:a16="http://schemas.microsoft.com/office/drawing/2014/main" id="{7D9979C2-C4D8-5467-3E2C-F65FD9375657}"/>
              </a:ext>
            </a:extLst>
          </p:cNvPr>
          <p:cNvSpPr txBox="1"/>
          <p:nvPr/>
        </p:nvSpPr>
        <p:spPr bwMode="auto">
          <a:xfrm>
            <a:off x="945312" y="802180"/>
            <a:ext cx="7344816" cy="443711"/>
          </a:xfrm>
          <a:prstGeom prst="rect">
            <a:avLst/>
          </a:prstGeom>
          <a:grpFill/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Übersicht aller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50" name="Grafik 49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EB818CDE-C48B-2A03-E33B-45DEB61596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945312" y="1378622"/>
            <a:ext cx="5650785" cy="3217319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84DC64F-4AE9-D4AA-8924-D87E63E80A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5974" t="-265974" r="-265974" b="-265974"/>
          <a:stretch>
            <a:fillRect/>
          </a:stretch>
        </p:blipFill>
        <p:spPr>
          <a:xfrm>
            <a:off x="7537247" y="3543097"/>
            <a:ext cx="1544955" cy="1544955"/>
          </a:xfrm>
          <a:prstGeom prst="ellipse">
            <a:avLst/>
          </a:prstGeom>
        </p:spPr>
      </p:pic>
      <p:sp>
        <p:nvSpPr>
          <p:cNvPr id="8" name="object 10">
            <a:extLst>
              <a:ext uri="{FF2B5EF4-FFF2-40B4-BE49-F238E27FC236}">
                <a16:creationId xmlns:a16="http://schemas.microsoft.com/office/drawing/2014/main" id="{88EF401E-5AFD-4955-996B-CA8CCB30E994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CF9D228-47C7-470F-AF3E-2BACBE29B98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41517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785"/>
    </mc:Choice>
    <mc:Fallback xmlns="">
      <p:transition advTm="8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ED4D5004-357F-C56D-F842-FDF9F20A7F4A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A2A99970-8837-6E3F-51AA-202150AEF69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5000"/>
          </a:blip>
          <a:stretch/>
        </p:blipFill>
        <p:spPr bwMode="auto">
          <a:xfrm>
            <a:off x="942531" y="1378622"/>
            <a:ext cx="5650785" cy="3217319"/>
          </a:xfrm>
          <a:prstGeom prst="rect">
            <a:avLst/>
          </a:prstGeom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8B690489-CF08-CEDA-442B-2A9569B5E8D8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47" name="object 8">
            <a:extLst>
              <a:ext uri="{FF2B5EF4-FFF2-40B4-BE49-F238E27FC236}">
                <a16:creationId xmlns:a16="http://schemas.microsoft.com/office/drawing/2014/main" id="{4E6100EF-9E57-DC1D-3885-004CE1AD2587}"/>
              </a:ext>
            </a:extLst>
          </p:cNvPr>
          <p:cNvSpPr txBox="1"/>
          <p:nvPr/>
        </p:nvSpPr>
        <p:spPr bwMode="auto">
          <a:xfrm>
            <a:off x="945312" y="802180"/>
            <a:ext cx="7344816" cy="443711"/>
          </a:xfrm>
          <a:prstGeom prst="rect">
            <a:avLst/>
          </a:prstGeom>
          <a:grpFill/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Übersicht aller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48" name="Rechteck: abgerundete Ecken 3">
            <a:extLst>
              <a:ext uri="{FF2B5EF4-FFF2-40B4-BE49-F238E27FC236}">
                <a16:creationId xmlns:a16="http://schemas.microsoft.com/office/drawing/2014/main" id="{EABC97FF-5484-735C-367D-BDF7D20E44E2}"/>
              </a:ext>
            </a:extLst>
          </p:cNvPr>
          <p:cNvSpPr/>
          <p:nvPr/>
        </p:nvSpPr>
        <p:spPr bwMode="auto">
          <a:xfrm>
            <a:off x="6766036" y="1746832"/>
            <a:ext cx="2169656" cy="1348460"/>
          </a:xfrm>
          <a:prstGeom prst="roundRect">
            <a:avLst>
              <a:gd name="adj" fmla="val 7944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Überblick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über alle mit Ihrer Praxis verbundenen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Arial"/>
            </a:endParaRPr>
          </a:p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Öffnen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individuellen </a:t>
            </a:r>
            <a:r>
              <a:rPr kumimoji="0" lang="de-DE" sz="12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Patient:innenansicht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durch Klicken auf einen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50" name="Grafik 49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8C28625D-1ED1-65CF-4888-2BA74E5C1F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88" t="14802" r="2641" b="51626"/>
          <a:stretch/>
        </p:blipFill>
        <p:spPr bwMode="auto">
          <a:xfrm>
            <a:off x="1043608" y="1854844"/>
            <a:ext cx="5400600" cy="1080121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pic>
        <p:nvPicPr>
          <p:cNvPr id="19" name="4" descr="Volumen Silhouette">
            <a:hlinkClick r:id="" action="ppaction://media"/>
            <a:extLst>
              <a:ext uri="{FF2B5EF4-FFF2-40B4-BE49-F238E27FC236}">
                <a16:creationId xmlns:a16="http://schemas.microsoft.com/office/drawing/2014/main" id="{F58AB3FF-A1B1-FA80-5726-CB663F71ED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378707" y="3943077"/>
            <a:ext cx="244475" cy="244475"/>
          </a:xfrm>
          <a:prstGeom prst="rect">
            <a:avLst/>
          </a:prstGeom>
        </p:spPr>
      </p:pic>
      <p:sp>
        <p:nvSpPr>
          <p:cNvPr id="10" name="object 10">
            <a:extLst>
              <a:ext uri="{FF2B5EF4-FFF2-40B4-BE49-F238E27FC236}">
                <a16:creationId xmlns:a16="http://schemas.microsoft.com/office/drawing/2014/main" id="{7841FAEF-EA03-4D46-9746-2A5126EAE2E1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6A3CC84F-3606-4EB5-9E13-A84E42C1B332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34320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6720"/>
    </mc:Choice>
    <mc:Fallback xmlns="">
      <p:transition advTm="26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7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EAD46C01-F8DE-1F97-266F-86EE30ED2270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0372A058-F215-787A-2578-C05F1E018AE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5000"/>
          </a:blip>
          <a:stretch/>
        </p:blipFill>
        <p:spPr bwMode="auto">
          <a:xfrm>
            <a:off x="942531" y="1378622"/>
            <a:ext cx="5650785" cy="3217319"/>
          </a:xfrm>
          <a:prstGeom prst="rect">
            <a:avLst/>
          </a:prstGeom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46FBBC35-84E9-4C0C-8952-7674B52B0F04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47" name="object 8">
            <a:extLst>
              <a:ext uri="{FF2B5EF4-FFF2-40B4-BE49-F238E27FC236}">
                <a16:creationId xmlns:a16="http://schemas.microsoft.com/office/drawing/2014/main" id="{0B56B621-DB48-F738-D6A4-3C44545ED041}"/>
              </a:ext>
            </a:extLst>
          </p:cNvPr>
          <p:cNvSpPr txBox="1"/>
          <p:nvPr/>
        </p:nvSpPr>
        <p:spPr bwMode="auto">
          <a:xfrm>
            <a:off x="945312" y="802180"/>
            <a:ext cx="7344816" cy="443711"/>
          </a:xfrm>
          <a:prstGeom prst="rect">
            <a:avLst/>
          </a:prstGeom>
          <a:grpFill/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Übersicht aller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49" name="Rechteck: abgerundete Ecken 5">
            <a:extLst>
              <a:ext uri="{FF2B5EF4-FFF2-40B4-BE49-F238E27FC236}">
                <a16:creationId xmlns:a16="http://schemas.microsoft.com/office/drawing/2014/main" id="{30DE7549-EEC9-7B9D-2C42-434C73C007FF}"/>
              </a:ext>
            </a:extLst>
          </p:cNvPr>
          <p:cNvSpPr/>
          <p:nvPr/>
        </p:nvSpPr>
        <p:spPr bwMode="auto">
          <a:xfrm>
            <a:off x="6766036" y="3128894"/>
            <a:ext cx="2169656" cy="670167"/>
          </a:xfrm>
          <a:prstGeom prst="roundRect">
            <a:avLst>
              <a:gd name="adj" fmla="val 14726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Verwaltung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Verbindungsanfragen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von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50" name="Grafik 49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2F76AF37-5F41-5D85-885F-9F6A49F8F55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88" t="51329" r="51063" b="24767"/>
          <a:stretch/>
        </p:blipFill>
        <p:spPr bwMode="auto">
          <a:xfrm>
            <a:off x="1043608" y="3030025"/>
            <a:ext cx="2664296" cy="769036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3" name="Rechteck: abgerundete Ecken 3">
            <a:extLst>
              <a:ext uri="{FF2B5EF4-FFF2-40B4-BE49-F238E27FC236}">
                <a16:creationId xmlns:a16="http://schemas.microsoft.com/office/drawing/2014/main" id="{81864053-5B4C-7103-F72A-A300A6ECAD6B}"/>
              </a:ext>
            </a:extLst>
          </p:cNvPr>
          <p:cNvSpPr/>
          <p:nvPr/>
        </p:nvSpPr>
        <p:spPr bwMode="auto">
          <a:xfrm>
            <a:off x="6766036" y="1746832"/>
            <a:ext cx="2169656" cy="1348460"/>
          </a:xfrm>
          <a:prstGeom prst="roundRect">
            <a:avLst>
              <a:gd name="adj" fmla="val 7944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Überblick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über alle mit Ihrer Praxis verbundenen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Öffnen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individuellen </a:t>
            </a:r>
            <a:r>
              <a:rPr kumimoji="0" lang="de-DE" sz="1200" b="1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Patient:innenansicht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durch Klicken auf einen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17" name="5" descr="Volumen Silhouette">
            <a:hlinkClick r:id="" action="ppaction://media"/>
            <a:extLst>
              <a:ext uri="{FF2B5EF4-FFF2-40B4-BE49-F238E27FC236}">
                <a16:creationId xmlns:a16="http://schemas.microsoft.com/office/drawing/2014/main" id="{91198FFB-9748-F879-8992-6C89319BF02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824.4897"/>
                </p14:media>
              </p:ext>
            </p:ext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889468" y="4221040"/>
            <a:ext cx="244475" cy="244475"/>
          </a:xfrm>
          <a:prstGeom prst="rect">
            <a:avLst/>
          </a:prstGeom>
        </p:spPr>
      </p:pic>
      <p:sp>
        <p:nvSpPr>
          <p:cNvPr id="11" name="object 10">
            <a:extLst>
              <a:ext uri="{FF2B5EF4-FFF2-40B4-BE49-F238E27FC236}">
                <a16:creationId xmlns:a16="http://schemas.microsoft.com/office/drawing/2014/main" id="{32702C85-CA05-4269-8F54-007E62559495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FFCF7BAF-1B88-4DBF-87BB-B4C382C87AFA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9197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900"/>
    </mc:Choice>
    <mc:Fallback xmlns="">
      <p:transition advTm="16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CBE04871-5438-AEE7-E70D-8B91BE51A38F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1FA66F91-5BF7-EAAC-2B04-BC267BD981D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5000"/>
          </a:blip>
          <a:stretch/>
        </p:blipFill>
        <p:spPr bwMode="auto">
          <a:xfrm>
            <a:off x="942531" y="1378622"/>
            <a:ext cx="5650785" cy="3217319"/>
          </a:xfrm>
          <a:prstGeom prst="rect">
            <a:avLst/>
          </a:prstGeom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8C11CAED-F99F-3E26-C8A9-907025232449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47" name="object 8">
            <a:extLst>
              <a:ext uri="{FF2B5EF4-FFF2-40B4-BE49-F238E27FC236}">
                <a16:creationId xmlns:a16="http://schemas.microsoft.com/office/drawing/2014/main" id="{0AAB7BD6-3CDC-4553-D0DF-DEE8BFF51A25}"/>
              </a:ext>
            </a:extLst>
          </p:cNvPr>
          <p:cNvSpPr txBox="1"/>
          <p:nvPr/>
        </p:nvSpPr>
        <p:spPr bwMode="auto">
          <a:xfrm>
            <a:off x="945312" y="802180"/>
            <a:ext cx="7344816" cy="443711"/>
          </a:xfrm>
          <a:prstGeom prst="rect">
            <a:avLst/>
          </a:prstGeom>
          <a:grpFill/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Übersicht aller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50" name="Grafik 49" descr="Ein Bild, das Text, Screenshot, Zahl, Software enthält.&#10;&#10;Automatisch generierte Beschreibung">
            <a:extLst>
              <a:ext uri="{FF2B5EF4-FFF2-40B4-BE49-F238E27FC236}">
                <a16:creationId xmlns:a16="http://schemas.microsoft.com/office/drawing/2014/main" id="{BC4FB7CA-02AA-A1C0-FF2E-40F2A432600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1484" t="51329" r="1367" b="27005"/>
          <a:stretch/>
        </p:blipFill>
        <p:spPr bwMode="auto">
          <a:xfrm>
            <a:off x="3851920" y="3030025"/>
            <a:ext cx="2664296" cy="697028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3" name="Rechteck: abgerundete Ecken 5">
            <a:extLst>
              <a:ext uri="{FF2B5EF4-FFF2-40B4-BE49-F238E27FC236}">
                <a16:creationId xmlns:a16="http://schemas.microsoft.com/office/drawing/2014/main" id="{17602012-31EF-77AC-D92B-02F2DF9A98A0}"/>
              </a:ext>
            </a:extLst>
          </p:cNvPr>
          <p:cNvSpPr/>
          <p:nvPr/>
        </p:nvSpPr>
        <p:spPr bwMode="auto">
          <a:xfrm>
            <a:off x="6766036" y="3128894"/>
            <a:ext cx="2169656" cy="670167"/>
          </a:xfrm>
          <a:prstGeom prst="roundRect">
            <a:avLst>
              <a:gd name="adj" fmla="val 14726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Verwaltung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Verbindungsanfragen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von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sp>
        <p:nvSpPr>
          <p:cNvPr id="4" name="Rechteck: abgerundete Ecken 3">
            <a:extLst>
              <a:ext uri="{FF2B5EF4-FFF2-40B4-BE49-F238E27FC236}">
                <a16:creationId xmlns:a16="http://schemas.microsoft.com/office/drawing/2014/main" id="{7A83BB48-E71A-72CF-6B1D-BC84935324EF}"/>
              </a:ext>
            </a:extLst>
          </p:cNvPr>
          <p:cNvSpPr/>
          <p:nvPr/>
        </p:nvSpPr>
        <p:spPr bwMode="auto">
          <a:xfrm>
            <a:off x="6766036" y="1746832"/>
            <a:ext cx="2169656" cy="1348460"/>
          </a:xfrm>
          <a:prstGeom prst="roundRect">
            <a:avLst>
              <a:gd name="adj" fmla="val 7944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Überblick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über alle mit Ihrer Praxis verbundenen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Öffnen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individuellen </a:t>
            </a:r>
            <a:r>
              <a:rPr kumimoji="0" lang="de-DE" sz="1200" b="1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Patient:innenansicht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durch Klicken auf einen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23" name="6">
            <a:hlinkClick r:id="" action="ppaction://media"/>
            <a:extLst>
              <a:ext uri="{FF2B5EF4-FFF2-40B4-BE49-F238E27FC236}">
                <a16:creationId xmlns:a16="http://schemas.microsoft.com/office/drawing/2014/main" id="{932DD12C-2389-D8AF-6997-398097FC7C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70706" y="4351466"/>
            <a:ext cx="183767" cy="244475"/>
          </a:xfrm>
          <a:prstGeom prst="rect">
            <a:avLst/>
          </a:prstGeom>
        </p:spPr>
      </p:pic>
      <p:sp>
        <p:nvSpPr>
          <p:cNvPr id="11" name="object 10">
            <a:extLst>
              <a:ext uri="{FF2B5EF4-FFF2-40B4-BE49-F238E27FC236}">
                <a16:creationId xmlns:a16="http://schemas.microsoft.com/office/drawing/2014/main" id="{BE2D964F-C47B-4858-A62E-8D68A3567418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C3B3D7D9-FA01-4295-A0DD-767E775CC2EC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24</a:t>
            </a:r>
          </a:p>
        </p:txBody>
      </p:sp>
    </p:spTree>
    <p:extLst>
      <p:ext uri="{BB962C8B-B14F-4D97-AF65-F5344CB8AC3E}">
        <p14:creationId xmlns:p14="http://schemas.microsoft.com/office/powerpoint/2010/main" val="54524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668"/>
    </mc:Choice>
    <mc:Fallback xmlns="">
      <p:transition advTm="166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66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C69A2DB4-C6B7-BBBC-61E6-466BDE2CE60D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25749FF0-6454-7B35-1275-9694F851FF3D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47" name="object 8">
            <a:extLst>
              <a:ext uri="{FF2B5EF4-FFF2-40B4-BE49-F238E27FC236}">
                <a16:creationId xmlns:a16="http://schemas.microsoft.com/office/drawing/2014/main" id="{569329E0-6DCD-D2CF-7DE8-B421135071F8}"/>
              </a:ext>
            </a:extLst>
          </p:cNvPr>
          <p:cNvSpPr txBox="1"/>
          <p:nvPr/>
        </p:nvSpPr>
        <p:spPr bwMode="auto">
          <a:xfrm>
            <a:off x="945312" y="802180"/>
            <a:ext cx="7344816" cy="443711"/>
          </a:xfrm>
          <a:prstGeom prst="rect">
            <a:avLst/>
          </a:prstGeom>
          <a:grpFill/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Übersicht aller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51" name="Rechteck: abgerundete Ecken 5">
            <a:extLst>
              <a:ext uri="{FF2B5EF4-FFF2-40B4-BE49-F238E27FC236}">
                <a16:creationId xmlns:a16="http://schemas.microsoft.com/office/drawing/2014/main" id="{CC162EC0-C83B-3987-152B-F2F205153B35}"/>
              </a:ext>
            </a:extLst>
          </p:cNvPr>
          <p:cNvSpPr/>
          <p:nvPr/>
        </p:nvSpPr>
        <p:spPr bwMode="auto">
          <a:xfrm>
            <a:off x="6766036" y="3832663"/>
            <a:ext cx="2169656" cy="542007"/>
          </a:xfrm>
          <a:prstGeom prst="roundRect">
            <a:avLst>
              <a:gd name="adj" fmla="val 18604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Link zu den Unterlagen zur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Schulung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sp>
        <p:nvSpPr>
          <p:cNvPr id="3" name="Rechteck: abgerundete Ecken 5">
            <a:extLst>
              <a:ext uri="{FF2B5EF4-FFF2-40B4-BE49-F238E27FC236}">
                <a16:creationId xmlns:a16="http://schemas.microsoft.com/office/drawing/2014/main" id="{59E526E1-7A85-A6A9-6CE2-022F1D41B2FD}"/>
              </a:ext>
            </a:extLst>
          </p:cNvPr>
          <p:cNvSpPr/>
          <p:nvPr/>
        </p:nvSpPr>
        <p:spPr bwMode="auto">
          <a:xfrm>
            <a:off x="6766036" y="3128894"/>
            <a:ext cx="2169656" cy="670167"/>
          </a:xfrm>
          <a:prstGeom prst="roundRect">
            <a:avLst>
              <a:gd name="adj" fmla="val 14726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Verwaltung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Verbindungsanfragen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von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white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sp>
        <p:nvSpPr>
          <p:cNvPr id="4" name="Rechteck: abgerundete Ecken 3">
            <a:extLst>
              <a:ext uri="{FF2B5EF4-FFF2-40B4-BE49-F238E27FC236}">
                <a16:creationId xmlns:a16="http://schemas.microsoft.com/office/drawing/2014/main" id="{4E5843E9-3EBA-5054-7689-A17E84FDA5BB}"/>
              </a:ext>
            </a:extLst>
          </p:cNvPr>
          <p:cNvSpPr/>
          <p:nvPr/>
        </p:nvSpPr>
        <p:spPr bwMode="auto">
          <a:xfrm>
            <a:off x="6766036" y="1746832"/>
            <a:ext cx="2169656" cy="1348460"/>
          </a:xfrm>
          <a:prstGeom prst="roundRect">
            <a:avLst>
              <a:gd name="adj" fmla="val 7944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rgbClr val="00000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Überblick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über alle mit Ihrer Praxis verbundenen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  <a:p>
            <a:pPr marL="171450" marR="0" lvl="0" indent="-171450" algn="l" defTabSz="577849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Öffnen der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individuellen </a:t>
            </a:r>
            <a:r>
              <a:rPr kumimoji="0" lang="de-DE" sz="1200" b="1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Patient:innenansicht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 durch Klicken auf einen </a:t>
            </a:r>
            <a:r>
              <a:rPr kumimoji="0" lang="de-DE" sz="1200" b="0" i="0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/>
                <a:ea typeface="Lato"/>
                <a:cs typeface="Lato"/>
              </a:rPr>
              <a:t>Patient:innen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alpha val="15000"/>
                </a:prstClr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34" name="7">
            <a:hlinkClick r:id="" action="ppaction://media"/>
            <a:extLst>
              <a:ext uri="{FF2B5EF4-FFF2-40B4-BE49-F238E27FC236}">
                <a16:creationId xmlns:a16="http://schemas.microsoft.com/office/drawing/2014/main" id="{4B6681EB-B513-EAD6-300A-37E6302E3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28626" y="4663157"/>
            <a:ext cx="244475" cy="244475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73488D43-E165-0818-03D5-04EA82D7254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15000"/>
          </a:blip>
          <a:stretch>
            <a:fillRect/>
          </a:stretch>
        </p:blipFill>
        <p:spPr bwMode="auto">
          <a:xfrm>
            <a:off x="945312" y="1458328"/>
            <a:ext cx="5652000" cy="295665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6452D492-8BB2-B2B7-584F-F198747485E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740" t="81474" r="5257" b="2406"/>
          <a:stretch/>
        </p:blipFill>
        <p:spPr bwMode="auto">
          <a:xfrm>
            <a:off x="1043608" y="3871069"/>
            <a:ext cx="5256584" cy="476600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12" name="object 10">
            <a:extLst>
              <a:ext uri="{FF2B5EF4-FFF2-40B4-BE49-F238E27FC236}">
                <a16:creationId xmlns:a16="http://schemas.microsoft.com/office/drawing/2014/main" id="{6AB35F41-8C47-45B1-B8D1-D2A1C7E14B40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164870F7-0C99-47B7-BC99-102B10F12C35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25</a:t>
            </a:r>
          </a:p>
        </p:txBody>
      </p:sp>
    </p:spTree>
    <p:extLst>
      <p:ext uri="{BB962C8B-B14F-4D97-AF65-F5344CB8AC3E}">
        <p14:creationId xmlns:p14="http://schemas.microsoft.com/office/powerpoint/2010/main" val="135765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348"/>
    </mc:Choice>
    <mc:Fallback xmlns="">
      <p:transition advTm="12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77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87CA36E9-2F58-529B-3E2C-22A3EBC7366A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BBF4FC3E-DACB-1C8C-413F-E49F1799D4AF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24" name="object 8">
            <a:extLst>
              <a:ext uri="{FF2B5EF4-FFF2-40B4-BE49-F238E27FC236}">
                <a16:creationId xmlns:a16="http://schemas.microsoft.com/office/drawing/2014/main" id="{860CE1C6-63A3-0B52-7554-34750D9EE1D7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Individuelle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27" name="Grafik 26" descr="Ein Bild, das Text, Schrift, Zahl, Software enthält.&#10;&#10;Automatisch generierte Beschreibung">
            <a:extLst>
              <a:ext uri="{FF2B5EF4-FFF2-40B4-BE49-F238E27FC236}">
                <a16:creationId xmlns:a16="http://schemas.microsoft.com/office/drawing/2014/main" id="{2B4C2149-4FF3-15DB-8F38-DFB05EB5E3CF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800" y="1378800"/>
            <a:ext cx="5652000" cy="3218400"/>
          </a:xfrm>
          <a:prstGeom prst="rect">
            <a:avLst/>
          </a:prstGeom>
        </p:spPr>
      </p:pic>
      <p:pic>
        <p:nvPicPr>
          <p:cNvPr id="21" name="8">
            <a:hlinkClick r:id="" action="ppaction://media"/>
            <a:extLst>
              <a:ext uri="{FF2B5EF4-FFF2-40B4-BE49-F238E27FC236}">
                <a16:creationId xmlns:a16="http://schemas.microsoft.com/office/drawing/2014/main" id="{9A3785C1-9E9D-F52C-FF47-085139A46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31704" y="4102575"/>
            <a:ext cx="244475" cy="244475"/>
          </a:xfrm>
          <a:prstGeom prst="rect">
            <a:avLst/>
          </a:prstGeom>
        </p:spPr>
      </p:pic>
      <p:sp>
        <p:nvSpPr>
          <p:cNvPr id="8" name="object 10">
            <a:extLst>
              <a:ext uri="{FF2B5EF4-FFF2-40B4-BE49-F238E27FC236}">
                <a16:creationId xmlns:a16="http://schemas.microsoft.com/office/drawing/2014/main" id="{1E3BD9E3-34C4-466B-88C5-AAB5E52D79C2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5E425CE4-7F7C-46D3-AE41-D09DE53F954A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26</a:t>
            </a:r>
          </a:p>
        </p:txBody>
      </p:sp>
    </p:spTree>
    <p:extLst>
      <p:ext uri="{BB962C8B-B14F-4D97-AF65-F5344CB8AC3E}">
        <p14:creationId xmlns:p14="http://schemas.microsoft.com/office/powerpoint/2010/main" val="311757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52"/>
    </mc:Choice>
    <mc:Fallback xmlns="">
      <p:transition spd="slow" advTm="15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8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62E944DD-6239-0DDB-18F6-C9E594AE21EF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hrift, Zahl, Software enthält.&#10;&#10;Automatisch generierte Beschreibung">
            <a:extLst>
              <a:ext uri="{FF2B5EF4-FFF2-40B4-BE49-F238E27FC236}">
                <a16:creationId xmlns:a16="http://schemas.microsoft.com/office/drawing/2014/main" id="{929DA8DE-F421-BBA8-1529-D8FD6E282CE3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6800" y="1384317"/>
            <a:ext cx="5652000" cy="3218400"/>
          </a:xfrm>
          <a:prstGeom prst="rect">
            <a:avLst/>
          </a:prstGeom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61176187-4453-5BDF-E358-B659CD379128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24" name="object 8">
            <a:extLst>
              <a:ext uri="{FF2B5EF4-FFF2-40B4-BE49-F238E27FC236}">
                <a16:creationId xmlns:a16="http://schemas.microsoft.com/office/drawing/2014/main" id="{43E6E605-ADA1-EA27-2F2B-746A0EEF9FC6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Individuelle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25" name="Rechteck: abgerundete Ecken 5">
            <a:extLst>
              <a:ext uri="{FF2B5EF4-FFF2-40B4-BE49-F238E27FC236}">
                <a16:creationId xmlns:a16="http://schemas.microsoft.com/office/drawing/2014/main" id="{F70F611C-207D-38C5-874B-DCBDD6D46626}"/>
              </a:ext>
            </a:extLst>
          </p:cNvPr>
          <p:cNvSpPr/>
          <p:nvPr/>
        </p:nvSpPr>
        <p:spPr bwMode="auto">
          <a:xfrm>
            <a:off x="6768000" y="2211945"/>
            <a:ext cx="2169656" cy="900835"/>
          </a:xfrm>
          <a:prstGeom prst="roundRect">
            <a:avLst>
              <a:gd name="adj" fmla="val 14726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Herunterladen der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wöchentlichen Berichte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mit den Daten des Patienten</a:t>
            </a:r>
          </a:p>
        </p:txBody>
      </p:sp>
      <p:pic>
        <p:nvPicPr>
          <p:cNvPr id="27" name="Grafik 26" descr="Ein Bild, das Text, Schrift, Zahl, Software enthält.&#10;&#10;Automatisch generierte Beschreibung">
            <a:extLst>
              <a:ext uri="{FF2B5EF4-FFF2-40B4-BE49-F238E27FC236}">
                <a16:creationId xmlns:a16="http://schemas.microsoft.com/office/drawing/2014/main" id="{2CA23D82-5135-1A3C-E385-3B688CCDF57C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1" t="29669" r="16749" b="48808"/>
          <a:stretch/>
        </p:blipFill>
        <p:spPr>
          <a:xfrm>
            <a:off x="1907704" y="2333668"/>
            <a:ext cx="3744416" cy="692712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pic>
        <p:nvPicPr>
          <p:cNvPr id="28" name="9">
            <a:hlinkClick r:id="" action="ppaction://media"/>
            <a:extLst>
              <a:ext uri="{FF2B5EF4-FFF2-40B4-BE49-F238E27FC236}">
                <a16:creationId xmlns:a16="http://schemas.microsoft.com/office/drawing/2014/main" id="{A9AD7FC0-D29B-2C18-9981-4D90F7B8D0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49325" y="4224812"/>
            <a:ext cx="244475" cy="244475"/>
          </a:xfrm>
          <a:prstGeom prst="rect">
            <a:avLst/>
          </a:prstGeom>
        </p:spPr>
      </p:pic>
      <p:sp>
        <p:nvSpPr>
          <p:cNvPr id="10" name="object 10">
            <a:extLst>
              <a:ext uri="{FF2B5EF4-FFF2-40B4-BE49-F238E27FC236}">
                <a16:creationId xmlns:a16="http://schemas.microsoft.com/office/drawing/2014/main" id="{56A8D6D6-AC25-41F5-A8BB-8048719F857A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0D52B9C0-78DF-4036-AF27-D75DC207CB0B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27</a:t>
            </a:r>
          </a:p>
        </p:txBody>
      </p:sp>
    </p:spTree>
    <p:extLst>
      <p:ext uri="{BB962C8B-B14F-4D97-AF65-F5344CB8AC3E}">
        <p14:creationId xmlns:p14="http://schemas.microsoft.com/office/powerpoint/2010/main" val="239666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78"/>
    </mc:Choice>
    <mc:Fallback xmlns="">
      <p:transition spd="slow" advTm="17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84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925ACEA1-6160-A475-6885-B4DB5963256A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hrift, Zahl, Software enthält.&#10;&#10;Automatisch generierte Beschreibung">
            <a:extLst>
              <a:ext uri="{FF2B5EF4-FFF2-40B4-BE49-F238E27FC236}">
                <a16:creationId xmlns:a16="http://schemas.microsoft.com/office/drawing/2014/main" id="{64D061A8-B286-E829-EC83-591ED6585571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6800" y="1384317"/>
            <a:ext cx="5652000" cy="3218400"/>
          </a:xfrm>
          <a:prstGeom prst="rect">
            <a:avLst/>
          </a:prstGeom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89E0E8F1-97B6-A312-A6C5-CA5A54178F9C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24" name="object 8">
            <a:extLst>
              <a:ext uri="{FF2B5EF4-FFF2-40B4-BE49-F238E27FC236}">
                <a16:creationId xmlns:a16="http://schemas.microsoft.com/office/drawing/2014/main" id="{9C837BDF-8B9A-BB40-2305-ECF820895B36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Individuelle </a:t>
            </a: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25" name="Rechteck: abgerundete Ecken 5">
            <a:extLst>
              <a:ext uri="{FF2B5EF4-FFF2-40B4-BE49-F238E27FC236}">
                <a16:creationId xmlns:a16="http://schemas.microsoft.com/office/drawing/2014/main" id="{EF7694D1-74EB-E41A-DA9D-BE5AB232B745}"/>
              </a:ext>
            </a:extLst>
          </p:cNvPr>
          <p:cNvSpPr/>
          <p:nvPr/>
        </p:nvSpPr>
        <p:spPr bwMode="auto">
          <a:xfrm>
            <a:off x="6768000" y="2211945"/>
            <a:ext cx="2169656" cy="900835"/>
          </a:xfrm>
          <a:prstGeom prst="roundRect">
            <a:avLst>
              <a:gd name="adj" fmla="val 14726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Herunterladen der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wöchentlichen Berichte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mit den Daten des Patienten</a:t>
            </a:r>
          </a:p>
        </p:txBody>
      </p:sp>
      <p:pic>
        <p:nvPicPr>
          <p:cNvPr id="27" name="Grafik 26" descr="Ein Bild, das Text, Schrift, Zahl, Software enthält.&#10;&#10;Automatisch generierte Beschreibung">
            <a:extLst>
              <a:ext uri="{FF2B5EF4-FFF2-40B4-BE49-F238E27FC236}">
                <a16:creationId xmlns:a16="http://schemas.microsoft.com/office/drawing/2014/main" id="{B52C12DD-E49C-A615-D32C-DF115BF3DDB1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7" t="53875" r="15475" b="191"/>
          <a:stretch/>
        </p:blipFill>
        <p:spPr>
          <a:xfrm>
            <a:off x="1835696" y="3112780"/>
            <a:ext cx="3888432" cy="1478368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3" name="Rechteck: abgerundete Ecken 6">
            <a:extLst>
              <a:ext uri="{FF2B5EF4-FFF2-40B4-BE49-F238E27FC236}">
                <a16:creationId xmlns:a16="http://schemas.microsoft.com/office/drawing/2014/main" id="{7C80ECE0-E8DE-A840-9FBF-60FA2CCF4846}"/>
              </a:ext>
            </a:extLst>
          </p:cNvPr>
          <p:cNvSpPr/>
          <p:nvPr/>
        </p:nvSpPr>
        <p:spPr bwMode="auto">
          <a:xfrm>
            <a:off x="6768000" y="3134257"/>
            <a:ext cx="2169656" cy="1435414"/>
          </a:xfrm>
          <a:prstGeom prst="roundRect">
            <a:avLst>
              <a:gd name="adj" fmla="val 13142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Übersicht über alle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Datenpunkte des Patienten</a:t>
            </a:r>
          </a:p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Öffnen der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detaillierten Datenansicht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durch Klicken auf einen Datenpunkt</a:t>
            </a:r>
          </a:p>
        </p:txBody>
      </p:sp>
      <p:pic>
        <p:nvPicPr>
          <p:cNvPr id="22" name="10">
            <a:hlinkClick r:id="" action="ppaction://media"/>
            <a:extLst>
              <a:ext uri="{FF2B5EF4-FFF2-40B4-BE49-F238E27FC236}">
                <a16:creationId xmlns:a16="http://schemas.microsoft.com/office/drawing/2014/main" id="{586132E0-0757-D45B-DBAA-60CBE303C1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4609614"/>
            <a:ext cx="244475" cy="244475"/>
          </a:xfrm>
          <a:prstGeom prst="rect">
            <a:avLst/>
          </a:prstGeom>
        </p:spPr>
      </p:pic>
      <p:sp>
        <p:nvSpPr>
          <p:cNvPr id="11" name="object 10">
            <a:extLst>
              <a:ext uri="{FF2B5EF4-FFF2-40B4-BE49-F238E27FC236}">
                <a16:creationId xmlns:a16="http://schemas.microsoft.com/office/drawing/2014/main" id="{DB2CB8C3-C1D5-4159-8C68-CB3DB316269C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0B2C683C-5023-4895-AAAF-E048A0CA3B4E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28</a:t>
            </a:r>
          </a:p>
        </p:txBody>
      </p:sp>
    </p:spTree>
    <p:extLst>
      <p:ext uri="{BB962C8B-B14F-4D97-AF65-F5344CB8AC3E}">
        <p14:creationId xmlns:p14="http://schemas.microsoft.com/office/powerpoint/2010/main" val="384082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75"/>
    </mc:Choice>
    <mc:Fallback xmlns="">
      <p:transition spd="slow" advTm="17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1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B0E05105-D0C3-CB6C-8598-F1A290FC24CE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FBF34BAA-7E0B-5240-2561-7DB08E691F39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3" name="object 8">
            <a:extLst>
              <a:ext uri="{FF2B5EF4-FFF2-40B4-BE49-F238E27FC236}">
                <a16:creationId xmlns:a16="http://schemas.microsoft.com/office/drawing/2014/main" id="{D958E92C-2A1C-6432-E305-E7D3826C7FA0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Detaillierte Datenansicht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18" name="Grafik 17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B569C1FA-73CA-8A77-1C23-07EB73878B44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6800" y="1378800"/>
            <a:ext cx="5652000" cy="3218400"/>
          </a:xfrm>
          <a:prstGeom prst="rect">
            <a:avLst/>
          </a:prstGeom>
        </p:spPr>
      </p:pic>
      <p:pic>
        <p:nvPicPr>
          <p:cNvPr id="21" name="11">
            <a:hlinkClick r:id="" action="ppaction://media"/>
            <a:extLst>
              <a:ext uri="{FF2B5EF4-FFF2-40B4-BE49-F238E27FC236}">
                <a16:creationId xmlns:a16="http://schemas.microsoft.com/office/drawing/2014/main" id="{C35D55C9-8798-B6E1-5807-39B3A7328AC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6600.461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53399" y="4563375"/>
            <a:ext cx="244475" cy="244475"/>
          </a:xfrm>
          <a:prstGeom prst="rect">
            <a:avLst/>
          </a:prstGeom>
        </p:spPr>
      </p:pic>
      <p:sp>
        <p:nvSpPr>
          <p:cNvPr id="8" name="object 10">
            <a:extLst>
              <a:ext uri="{FF2B5EF4-FFF2-40B4-BE49-F238E27FC236}">
                <a16:creationId xmlns:a16="http://schemas.microsoft.com/office/drawing/2014/main" id="{4249917A-063D-4B3A-8D9E-7E6F6A3C8BBA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72584783-30E2-4AB9-BCA2-93559F7EEDF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29</a:t>
            </a:r>
          </a:p>
        </p:txBody>
      </p:sp>
    </p:spTree>
    <p:extLst>
      <p:ext uri="{BB962C8B-B14F-4D97-AF65-F5344CB8AC3E}">
        <p14:creationId xmlns:p14="http://schemas.microsoft.com/office/powerpoint/2010/main" val="1975304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9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860BBE20-F3C1-598D-E92E-19262AE000B4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7EE97B80-0C3C-F23C-3556-68272AA2559D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3" name="object 8">
            <a:extLst>
              <a:ext uri="{FF2B5EF4-FFF2-40B4-BE49-F238E27FC236}">
                <a16:creationId xmlns:a16="http://schemas.microsoft.com/office/drawing/2014/main" id="{99697FCF-1A85-AF0C-91A2-A713FFBCDCC3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Detaillierte Datenansicht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23" name="Rechteck: abgerundete Ecken 6">
            <a:extLst>
              <a:ext uri="{FF2B5EF4-FFF2-40B4-BE49-F238E27FC236}">
                <a16:creationId xmlns:a16="http://schemas.microsoft.com/office/drawing/2014/main" id="{CE0A9616-E80E-02E3-E94D-0CE89D1CA64E}"/>
              </a:ext>
            </a:extLst>
          </p:cNvPr>
          <p:cNvSpPr/>
          <p:nvPr/>
        </p:nvSpPr>
        <p:spPr bwMode="auto">
          <a:xfrm>
            <a:off x="6768000" y="2730530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des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aktuellsten Datenpunkts</a:t>
            </a:r>
          </a:p>
        </p:txBody>
      </p:sp>
      <p:pic>
        <p:nvPicPr>
          <p:cNvPr id="2" name="Grafik 1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D2790C25-D6DB-057D-5983-94DC6877E7D3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232" y="1378800"/>
            <a:ext cx="5652000" cy="3218400"/>
          </a:xfrm>
          <a:prstGeom prst="rect">
            <a:avLst/>
          </a:prstGeom>
          <a:effectLst/>
        </p:spPr>
      </p:pic>
      <p:pic>
        <p:nvPicPr>
          <p:cNvPr id="3" name="Grafik 2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7349EF64-0E34-0812-79A8-50B6D437C6D2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51" t="10317" r="2739" b="51648"/>
          <a:stretch/>
        </p:blipFill>
        <p:spPr bwMode="auto">
          <a:xfrm>
            <a:off x="5364088" y="1710828"/>
            <a:ext cx="1080120" cy="1224137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7153EB77-1023-4200-A179-F3115F1728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5974" t="-265974" r="-265974" b="-265974"/>
          <a:stretch>
            <a:fillRect/>
          </a:stretch>
        </p:blipFill>
        <p:spPr>
          <a:xfrm>
            <a:off x="7537247" y="3543097"/>
            <a:ext cx="1544955" cy="1544955"/>
          </a:xfrm>
          <a:prstGeom prst="ellipse">
            <a:avLst/>
          </a:prstGeom>
        </p:spPr>
      </p:pic>
      <p:sp>
        <p:nvSpPr>
          <p:cNvPr id="10" name="object 10">
            <a:extLst>
              <a:ext uri="{FF2B5EF4-FFF2-40B4-BE49-F238E27FC236}">
                <a16:creationId xmlns:a16="http://schemas.microsoft.com/office/drawing/2014/main" id="{6D8CA500-5CA4-4930-A6D6-3DDABF8DF27D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A9D17688-5246-48D8-B3BF-293885693C57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30</a:t>
            </a:r>
          </a:p>
        </p:txBody>
      </p:sp>
    </p:spTree>
    <p:extLst>
      <p:ext uri="{BB962C8B-B14F-4D97-AF65-F5344CB8AC3E}">
        <p14:creationId xmlns:p14="http://schemas.microsoft.com/office/powerpoint/2010/main" val="401193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8"/>
    </mc:Choice>
    <mc:Fallback xmlns="">
      <p:transition spd="slow" advTm="5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27CDA892-7BCE-C485-8FB2-CE5AB493AD23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6D29D18B-9DE7-E6E3-4C77-A8CA059078F3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232" y="1378800"/>
            <a:ext cx="5652000" cy="3218400"/>
          </a:xfrm>
          <a:prstGeom prst="rect">
            <a:avLst/>
          </a:prstGeom>
          <a:effectLst/>
        </p:spPr>
      </p:pic>
      <p:sp>
        <p:nvSpPr>
          <p:cNvPr id="9" name="object 6">
            <a:extLst>
              <a:ext uri="{FF2B5EF4-FFF2-40B4-BE49-F238E27FC236}">
                <a16:creationId xmlns:a16="http://schemas.microsoft.com/office/drawing/2014/main" id="{D6D1BA35-64CD-7A46-68EA-EF5BDB75D926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3" name="object 8">
            <a:extLst>
              <a:ext uri="{FF2B5EF4-FFF2-40B4-BE49-F238E27FC236}">
                <a16:creationId xmlns:a16="http://schemas.microsoft.com/office/drawing/2014/main" id="{4CF2BA53-78A2-3CFF-DD69-6BA1ED151356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Detaillierte Datenansicht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7" name="Rechteck: abgerundete Ecken 6">
            <a:extLst>
              <a:ext uri="{FF2B5EF4-FFF2-40B4-BE49-F238E27FC236}">
                <a16:creationId xmlns:a16="http://schemas.microsoft.com/office/drawing/2014/main" id="{6F79254E-EEA3-DD2D-BA6E-FDEE166CF27A}"/>
              </a:ext>
            </a:extLst>
          </p:cNvPr>
          <p:cNvSpPr/>
          <p:nvPr/>
        </p:nvSpPr>
        <p:spPr bwMode="auto">
          <a:xfrm>
            <a:off x="6768000" y="1259260"/>
            <a:ext cx="2169656" cy="866623"/>
          </a:xfrm>
          <a:prstGeom prst="roundRect">
            <a:avLst>
              <a:gd name="adj" fmla="val 13142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Trendermittlung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anhand der Daten der letzten 14 Tage im Vergleich zu den letzten 90 Tagen</a:t>
            </a:r>
          </a:p>
        </p:txBody>
      </p:sp>
      <p:pic>
        <p:nvPicPr>
          <p:cNvPr id="18" name="Grafik 17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14678E3C-D7C9-E87C-65A7-80F59B42A513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7" t="10317" r="77903" b="51648"/>
          <a:stretch/>
        </p:blipFill>
        <p:spPr bwMode="auto">
          <a:xfrm>
            <a:off x="1115616" y="1710828"/>
            <a:ext cx="1080120" cy="1224137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3" name="Rechteck: abgerundete Ecken 6">
            <a:extLst>
              <a:ext uri="{FF2B5EF4-FFF2-40B4-BE49-F238E27FC236}">
                <a16:creationId xmlns:a16="http://schemas.microsoft.com/office/drawing/2014/main" id="{C120D6D7-1B55-B173-233B-9D9D7B830B1D}"/>
              </a:ext>
            </a:extLst>
          </p:cNvPr>
          <p:cNvSpPr/>
          <p:nvPr/>
        </p:nvSpPr>
        <p:spPr bwMode="auto">
          <a:xfrm>
            <a:off x="6768000" y="2730530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des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aktuellsten Datenpunkts</a:t>
            </a: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D3B97D7F-C89C-64E1-8F81-530BF06F27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5974" t="-265974" r="-265974" b="-265974"/>
          <a:stretch>
            <a:fillRect/>
          </a:stretch>
        </p:blipFill>
        <p:spPr>
          <a:xfrm>
            <a:off x="7537247" y="3543097"/>
            <a:ext cx="1544955" cy="1544955"/>
          </a:xfrm>
          <a:prstGeom prst="ellipse">
            <a:avLst/>
          </a:prstGeom>
        </p:spPr>
      </p:pic>
      <p:sp>
        <p:nvSpPr>
          <p:cNvPr id="11" name="object 10">
            <a:extLst>
              <a:ext uri="{FF2B5EF4-FFF2-40B4-BE49-F238E27FC236}">
                <a16:creationId xmlns:a16="http://schemas.microsoft.com/office/drawing/2014/main" id="{08B60E11-C195-4023-A992-B9DC0CE66BE0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1C7B6B35-9F8D-4B41-9047-837648272A33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31</a:t>
            </a:r>
          </a:p>
        </p:txBody>
      </p:sp>
    </p:spTree>
    <p:extLst>
      <p:ext uri="{BB962C8B-B14F-4D97-AF65-F5344CB8AC3E}">
        <p14:creationId xmlns:p14="http://schemas.microsoft.com/office/powerpoint/2010/main" val="3648607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42"/>
    </mc:Choice>
    <mc:Fallback xmlns="">
      <p:transition spd="slow" advTm="29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EC791A83-C7D2-5828-E507-4E98814429E3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3D8CBEB7-E44A-3FF3-231D-725F16F7A0CA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3" name="object 8">
            <a:extLst>
              <a:ext uri="{FF2B5EF4-FFF2-40B4-BE49-F238E27FC236}">
                <a16:creationId xmlns:a16="http://schemas.microsoft.com/office/drawing/2014/main" id="{06FBAC29-4D49-DF80-F251-221B686BD0D2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Detaillierte Datenansicht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6" name="Rechteck: abgerundete Ecken 5">
            <a:extLst>
              <a:ext uri="{FF2B5EF4-FFF2-40B4-BE49-F238E27FC236}">
                <a16:creationId xmlns:a16="http://schemas.microsoft.com/office/drawing/2014/main" id="{B781CE6A-DC8E-9430-0887-5867ACCB8B96}"/>
              </a:ext>
            </a:extLst>
          </p:cNvPr>
          <p:cNvSpPr/>
          <p:nvPr/>
        </p:nvSpPr>
        <p:spPr bwMode="auto">
          <a:xfrm>
            <a:off x="6769799" y="3465743"/>
            <a:ext cx="2169656" cy="540795"/>
          </a:xfrm>
          <a:prstGeom prst="roundRect">
            <a:avLst>
              <a:gd name="adj" fmla="val 14726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der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Daten der letzten 90 Tage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7" name="Rechteck: abgerundete Ecken 6">
            <a:extLst>
              <a:ext uri="{FF2B5EF4-FFF2-40B4-BE49-F238E27FC236}">
                <a16:creationId xmlns:a16="http://schemas.microsoft.com/office/drawing/2014/main" id="{BA257A97-5044-D86B-EBAB-C6D98A629AD2}"/>
              </a:ext>
            </a:extLst>
          </p:cNvPr>
          <p:cNvSpPr/>
          <p:nvPr/>
        </p:nvSpPr>
        <p:spPr bwMode="auto">
          <a:xfrm>
            <a:off x="6768000" y="1259260"/>
            <a:ext cx="2169656" cy="866623"/>
          </a:xfrm>
          <a:prstGeom prst="roundRect">
            <a:avLst>
              <a:gd name="adj" fmla="val 13142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Trendermittlung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anhand der Daten der letzten 14 Tage im Vergleich zu den letzten 90 Tagen</a:t>
            </a:r>
          </a:p>
        </p:txBody>
      </p:sp>
      <p:sp>
        <p:nvSpPr>
          <p:cNvPr id="22" name="Rechteck: abgerundete Ecken 6">
            <a:extLst>
              <a:ext uri="{FF2B5EF4-FFF2-40B4-BE49-F238E27FC236}">
                <a16:creationId xmlns:a16="http://schemas.microsoft.com/office/drawing/2014/main" id="{9091C9B9-F901-DBBE-FC2F-1DBCA6EB4A27}"/>
              </a:ext>
            </a:extLst>
          </p:cNvPr>
          <p:cNvSpPr/>
          <p:nvPr/>
        </p:nvSpPr>
        <p:spPr bwMode="auto">
          <a:xfrm>
            <a:off x="6768000" y="2160917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der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Daten der letzten 14 Tage</a:t>
            </a:r>
          </a:p>
        </p:txBody>
      </p:sp>
      <p:pic>
        <p:nvPicPr>
          <p:cNvPr id="2" name="Grafik 1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99019E9C-D6F4-4CD1-B8B5-4E9079D47A27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232" y="1378800"/>
            <a:ext cx="5652000" cy="3218400"/>
          </a:xfrm>
          <a:prstGeom prst="rect">
            <a:avLst/>
          </a:prstGeom>
          <a:effectLst/>
        </p:spPr>
      </p:pic>
      <p:pic>
        <p:nvPicPr>
          <p:cNvPr id="3" name="Grafik 2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13E16B6D-3C9B-11D2-0427-957DE8F3D6D6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70" t="10317" r="23123" b="51648"/>
          <a:stretch/>
        </p:blipFill>
        <p:spPr bwMode="auto">
          <a:xfrm>
            <a:off x="2267744" y="1710828"/>
            <a:ext cx="3024336" cy="1224137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pic>
        <p:nvPicPr>
          <p:cNvPr id="4" name="Grafik 3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9C69D2E0-61D5-128D-14C2-1F41C2110AE0}"/>
              </a:ext>
            </a:extLst>
          </p:cNvPr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8" t="52910" r="4075" b="9056"/>
          <a:stretch/>
        </p:blipFill>
        <p:spPr bwMode="auto">
          <a:xfrm>
            <a:off x="1187624" y="3078980"/>
            <a:ext cx="5184576" cy="1224137"/>
          </a:xfrm>
          <a:prstGeom prst="rect">
            <a:avLst/>
          </a:prstGeom>
          <a:effectLst>
            <a:glow rad="127000">
              <a:srgbClr val="3BBEB4"/>
            </a:glow>
          </a:effectLst>
        </p:spPr>
      </p:pic>
      <p:sp>
        <p:nvSpPr>
          <p:cNvPr id="5" name="Rechteck: abgerundete Ecken 6">
            <a:extLst>
              <a:ext uri="{FF2B5EF4-FFF2-40B4-BE49-F238E27FC236}">
                <a16:creationId xmlns:a16="http://schemas.microsoft.com/office/drawing/2014/main" id="{101329E2-9042-A707-3494-1A88A6D41B67}"/>
              </a:ext>
            </a:extLst>
          </p:cNvPr>
          <p:cNvSpPr/>
          <p:nvPr/>
        </p:nvSpPr>
        <p:spPr bwMode="auto">
          <a:xfrm>
            <a:off x="6768000" y="2730530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>
              <a:alpha val="15000"/>
            </a:srgb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des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15000"/>
                  </a:prstClr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aktuellsten Datenpunkts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AFB8336B-CA6F-CECA-DF8A-6BE78A6607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5974" t="-265974" r="-265974" b="-265974"/>
          <a:stretch>
            <a:fillRect/>
          </a:stretch>
        </p:blipFill>
        <p:spPr>
          <a:xfrm>
            <a:off x="7537247" y="3543097"/>
            <a:ext cx="1544955" cy="1544955"/>
          </a:xfrm>
          <a:prstGeom prst="ellipse">
            <a:avLst/>
          </a:prstGeom>
        </p:spPr>
      </p:pic>
      <p:sp>
        <p:nvSpPr>
          <p:cNvPr id="18" name="object 10">
            <a:extLst>
              <a:ext uri="{FF2B5EF4-FFF2-40B4-BE49-F238E27FC236}">
                <a16:creationId xmlns:a16="http://schemas.microsoft.com/office/drawing/2014/main" id="{1D69FEB6-7FCE-4107-AA8A-3AEA638E068D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0CA04C9-04CE-47A4-A1B7-2D22AEED83E6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32</a:t>
            </a:r>
          </a:p>
        </p:txBody>
      </p:sp>
    </p:spTree>
    <p:extLst>
      <p:ext uri="{BB962C8B-B14F-4D97-AF65-F5344CB8AC3E}">
        <p14:creationId xmlns:p14="http://schemas.microsoft.com/office/powerpoint/2010/main" val="6947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30"/>
    </mc:Choice>
    <mc:Fallback xmlns="">
      <p:transition spd="slow" advTm="9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19A3BE57-941A-D4B7-CAC6-EAE178933548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object 6">
            <a:extLst>
              <a:ext uri="{FF2B5EF4-FFF2-40B4-BE49-F238E27FC236}">
                <a16:creationId xmlns:a16="http://schemas.microsoft.com/office/drawing/2014/main" id="{A028A56D-739D-E45C-CBFD-72E67B8091E1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1985" spc="-50" dirty="0">
                <a:solidFill>
                  <a:srgbClr val="43525A"/>
                </a:solidFill>
                <a:latin typeface="Baskerville"/>
                <a:cs typeface="Baskerville"/>
              </a:rPr>
              <a:t>1</a:t>
            </a:r>
            <a:endParaRPr kumimoji="0" sz="11985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3" name="object 8">
            <a:extLst>
              <a:ext uri="{FF2B5EF4-FFF2-40B4-BE49-F238E27FC236}">
                <a16:creationId xmlns:a16="http://schemas.microsoft.com/office/drawing/2014/main" id="{14F67BA5-57F4-8101-603C-3320CB48380F}"/>
              </a:ext>
            </a:extLst>
          </p:cNvPr>
          <p:cNvSpPr txBox="1"/>
          <p:nvPr/>
        </p:nvSpPr>
        <p:spPr bwMode="auto">
          <a:xfrm>
            <a:off x="946800" y="802800"/>
            <a:ext cx="756084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Detaillierte Datenansicht</a:t>
            </a:r>
            <a:endParaRPr kumimoji="0" lang="de-DE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6" name="Rechteck: abgerundete Ecken 5">
            <a:extLst>
              <a:ext uri="{FF2B5EF4-FFF2-40B4-BE49-F238E27FC236}">
                <a16:creationId xmlns:a16="http://schemas.microsoft.com/office/drawing/2014/main" id="{396D653A-D060-6A01-18CF-77AF91E2856D}"/>
              </a:ext>
            </a:extLst>
          </p:cNvPr>
          <p:cNvSpPr/>
          <p:nvPr/>
        </p:nvSpPr>
        <p:spPr bwMode="auto">
          <a:xfrm>
            <a:off x="6769799" y="3465743"/>
            <a:ext cx="2169656" cy="540795"/>
          </a:xfrm>
          <a:prstGeom prst="roundRect">
            <a:avLst>
              <a:gd name="adj" fmla="val 14726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der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Daten der letzten 90 Tage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7" name="Rechteck: abgerundete Ecken 6">
            <a:extLst>
              <a:ext uri="{FF2B5EF4-FFF2-40B4-BE49-F238E27FC236}">
                <a16:creationId xmlns:a16="http://schemas.microsoft.com/office/drawing/2014/main" id="{599C37A5-5D9A-047F-AF66-345C7F51ACBC}"/>
              </a:ext>
            </a:extLst>
          </p:cNvPr>
          <p:cNvSpPr/>
          <p:nvPr/>
        </p:nvSpPr>
        <p:spPr bwMode="auto">
          <a:xfrm>
            <a:off x="6768000" y="1259260"/>
            <a:ext cx="2169656" cy="866623"/>
          </a:xfrm>
          <a:prstGeom prst="roundRect">
            <a:avLst>
              <a:gd name="adj" fmla="val 13142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Trendermittlung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anhand der Daten der letzten 14 Tage im Vergleich zu den letzten 90 Tagen</a:t>
            </a:r>
          </a:p>
        </p:txBody>
      </p:sp>
      <p:sp>
        <p:nvSpPr>
          <p:cNvPr id="22" name="Rechteck: abgerundete Ecken 6">
            <a:extLst>
              <a:ext uri="{FF2B5EF4-FFF2-40B4-BE49-F238E27FC236}">
                <a16:creationId xmlns:a16="http://schemas.microsoft.com/office/drawing/2014/main" id="{316A2253-667C-EFFB-808D-0A7722432F91}"/>
              </a:ext>
            </a:extLst>
          </p:cNvPr>
          <p:cNvSpPr/>
          <p:nvPr/>
        </p:nvSpPr>
        <p:spPr bwMode="auto">
          <a:xfrm>
            <a:off x="6768000" y="2160917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der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Daten der letzten 14 Tage</a:t>
            </a:r>
          </a:p>
        </p:txBody>
      </p:sp>
      <p:sp>
        <p:nvSpPr>
          <p:cNvPr id="23" name="Rechteck: abgerundete Ecken 6">
            <a:extLst>
              <a:ext uri="{FF2B5EF4-FFF2-40B4-BE49-F238E27FC236}">
                <a16:creationId xmlns:a16="http://schemas.microsoft.com/office/drawing/2014/main" id="{A2B90979-37CD-9AE5-C9CE-7CA457B643AC}"/>
              </a:ext>
            </a:extLst>
          </p:cNvPr>
          <p:cNvSpPr/>
          <p:nvPr/>
        </p:nvSpPr>
        <p:spPr bwMode="auto">
          <a:xfrm>
            <a:off x="6768000" y="2730530"/>
            <a:ext cx="2169656" cy="534579"/>
          </a:xfrm>
          <a:prstGeom prst="roundRect">
            <a:avLst>
              <a:gd name="adj" fmla="val 22317"/>
            </a:avLst>
          </a:prstGeom>
          <a:solidFill>
            <a:srgbClr val="CDEFED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487" tIns="78487" rIns="78487" bIns="78487" numCol="1" spcCol="1270" anchor="ctr" anchorCtr="0">
            <a:noAutofit/>
          </a:bodyPr>
          <a:lstStyle/>
          <a:p>
            <a:pPr marL="171450" marR="0" lvl="0" indent="-171450" algn="l" defTabSz="57785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Anzeige des </a:t>
            </a:r>
            <a:r>
              <a: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aktuellsten Datenpunkts</a:t>
            </a:r>
          </a:p>
        </p:txBody>
      </p:sp>
      <p:pic>
        <p:nvPicPr>
          <p:cNvPr id="2" name="Grafik 1" descr="Ein Bild, das Text, Screenshot, Software, Webseite enthält.&#10;&#10;Automatisch generierte Beschreibung">
            <a:extLst>
              <a:ext uri="{FF2B5EF4-FFF2-40B4-BE49-F238E27FC236}">
                <a16:creationId xmlns:a16="http://schemas.microsoft.com/office/drawing/2014/main" id="{45394138-4FA2-51B4-3336-A20BBF582F1F}"/>
              </a:ext>
            </a:extLst>
          </p:cNvPr>
          <p:cNvPicPr>
            <a:picLocks/>
          </p:cNvPicPr>
          <p:nvPr/>
        </p:nvPicPr>
        <p:blipFill>
          <a:blip r:embed="rId5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232" y="1378800"/>
            <a:ext cx="5652000" cy="3218400"/>
          </a:xfrm>
          <a:prstGeom prst="rect">
            <a:avLst/>
          </a:prstGeom>
          <a:effectLst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411CF1-BAAC-742B-9073-8BC3845AF9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5974" t="-265974" r="-265974" b="-265974"/>
          <a:stretch>
            <a:fillRect/>
          </a:stretch>
        </p:blipFill>
        <p:spPr>
          <a:xfrm>
            <a:off x="7537247" y="3543097"/>
            <a:ext cx="1544955" cy="1544955"/>
          </a:xfrm>
          <a:prstGeom prst="ellipse">
            <a:avLst/>
          </a:prstGeom>
        </p:spPr>
      </p:pic>
      <p:sp>
        <p:nvSpPr>
          <p:cNvPr id="12" name="object 10">
            <a:extLst>
              <a:ext uri="{FF2B5EF4-FFF2-40B4-BE49-F238E27FC236}">
                <a16:creationId xmlns:a16="http://schemas.microsoft.com/office/drawing/2014/main" id="{7CD55BD7-DAB6-448F-8A0C-1C2D99B71A7D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Monitoring Plattform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B7F49847-7894-4047-B9F8-E8F03F9EA387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33</a:t>
            </a:r>
          </a:p>
        </p:txBody>
      </p:sp>
    </p:spTree>
    <p:extLst>
      <p:ext uri="{BB962C8B-B14F-4D97-AF65-F5344CB8AC3E}">
        <p14:creationId xmlns:p14="http://schemas.microsoft.com/office/powerpoint/2010/main" val="39153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64"/>
    </mc:Choice>
    <mc:Fallback xmlns="">
      <p:transition spd="slow" advTm="67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1859074" y="3006973"/>
            <a:ext cx="5521237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/>
              <a:t>Medikationsanalyse</a:t>
            </a:r>
            <a:endParaRPr spc="7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9" y="998165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2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2" name="Rechteck 11"/>
          <p:cNvSpPr/>
          <p:nvPr/>
        </p:nvSpPr>
        <p:spPr bwMode="auto">
          <a:xfrm>
            <a:off x="1887223" y="1782837"/>
            <a:ext cx="2102101" cy="12191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14" name="Grafik 13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1907560" y="1830494"/>
            <a:ext cx="1100123" cy="1123818"/>
          </a:xfrm>
          <a:prstGeom prst="rect">
            <a:avLst/>
          </a:prstGeom>
        </p:spPr>
      </p:pic>
      <p:pic>
        <p:nvPicPr>
          <p:cNvPr id="13" name="Grafik 12"/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3159152" y="2032363"/>
            <a:ext cx="720080" cy="72008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365B715-80E3-4F40-BDED-7C6E2A4F66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8500" y="432435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88"/>
    </mc:Choice>
    <mc:Fallback xmlns="">
      <p:transition spd="slow" advTm="13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84383" y="698842"/>
            <a:ext cx="734481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 Black"/>
              </a:rPr>
              <a:t>Medikationsanalyse im Überblick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Gruppieren 5"/>
          <p:cNvGrpSpPr/>
          <p:nvPr/>
        </p:nvGrpSpPr>
        <p:grpSpPr bwMode="auto">
          <a:xfrm>
            <a:off x="2514880" y="1405088"/>
            <a:ext cx="4114239" cy="1413287"/>
            <a:chOff x="0" y="0"/>
            <a:chExt cx="4114239" cy="1413287"/>
          </a:xfrm>
        </p:grpSpPr>
        <p:sp>
          <p:nvSpPr>
            <p:cNvPr id="32" name="Textfeld 31"/>
            <p:cNvSpPr txBox="1"/>
            <p:nvPr/>
          </p:nvSpPr>
          <p:spPr bwMode="auto">
            <a:xfrm>
              <a:off x="0" y="0"/>
              <a:ext cx="4114239" cy="1013692"/>
            </a:xfrm>
            <a:prstGeom prst="roundRect">
              <a:avLst>
                <a:gd name="adj" fmla="val 16667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Medikationsanalyse auf DOOR</a:t>
              </a:r>
              <a:r>
                <a:rPr kumimoji="0" lang="de-DE" sz="1400" b="1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StudieOnline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Rechteck: abgerundete Ecken 28"/>
            <p:cNvSpPr/>
            <p:nvPr/>
          </p:nvSpPr>
          <p:spPr bwMode="auto">
            <a:xfrm>
              <a:off x="202297" y="308310"/>
              <a:ext cx="1703297" cy="1104977"/>
            </a:xfrm>
            <a:prstGeom prst="roundRect">
              <a:avLst>
                <a:gd name="adj" fmla="val 10000"/>
              </a:avLst>
            </a:prstGeom>
            <a:solidFill>
              <a:srgbClr val="BDD7EE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cs typeface="Arial"/>
                </a:rPr>
                <a:t>Patientenindividuelle Angaben: </a:t>
              </a: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cs typeface="Arial"/>
                </a:rPr>
                <a:t>z.B. </a:t>
              </a: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cs typeface="Arial"/>
                </a:rPr>
                <a:t>Alter, Vorerkrankungen, </a:t>
              </a:r>
              <a:r>
                <a:rPr kumimoji="0" lang="de-DE" sz="1100" b="0" i="0" u="sng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cs typeface="Arial"/>
                </a:rPr>
                <a:t>Symptome</a:t>
              </a:r>
              <a:r>
                <a:rPr kumimoji="0" lang="de-DE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  <a:cs typeface="Arial"/>
                </a:rPr>
                <a:t>…</a:t>
              </a: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sp>
          <p:nvSpPr>
            <p:cNvPr id="30" name="Rechteck: abgerundete Ecken 29"/>
            <p:cNvSpPr/>
            <p:nvPr/>
          </p:nvSpPr>
          <p:spPr bwMode="auto">
            <a:xfrm>
              <a:off x="2422429" y="308310"/>
              <a:ext cx="1513485" cy="1104977"/>
            </a:xfrm>
            <a:prstGeom prst="roundRect">
              <a:avLst>
                <a:gd name="adj" fmla="val 1000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rgbClr val="00000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Lato"/>
                  <a:cs typeface="Arial"/>
                </a:rPr>
                <a:t>Bundes-einheitlicher Medikationsplan </a:t>
              </a: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</p:grpSp>
      <p:grpSp>
        <p:nvGrpSpPr>
          <p:cNvPr id="36" name="Gruppieren 35"/>
          <p:cNvGrpSpPr/>
          <p:nvPr/>
        </p:nvGrpSpPr>
        <p:grpSpPr bwMode="auto">
          <a:xfrm>
            <a:off x="670963" y="2506462"/>
            <a:ext cx="1752148" cy="1013693"/>
            <a:chOff x="622301" y="3272076"/>
            <a:chExt cx="5783580" cy="3395425"/>
          </a:xfrm>
        </p:grpSpPr>
        <p:sp>
          <p:nvSpPr>
            <p:cNvPr id="33" name="Rechteck: abgerundete Ecken 32"/>
            <p:cNvSpPr/>
            <p:nvPr/>
          </p:nvSpPr>
          <p:spPr bwMode="auto">
            <a:xfrm>
              <a:off x="622301" y="3272076"/>
              <a:ext cx="5783580" cy="3395425"/>
            </a:xfrm>
            <a:prstGeom prst="roundRect">
              <a:avLst>
                <a:gd name="adj" fmla="val 16667"/>
              </a:avLst>
            </a:prstGeom>
            <a:solidFill>
              <a:srgbClr val="BDD7E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cs typeface="Arial"/>
              </a:endParaRPr>
            </a:p>
          </p:txBody>
        </p:sp>
        <p:pic>
          <p:nvPicPr>
            <p:cNvPr id="34" name="Inhaltsplatzhalter 17"/>
            <p:cNvPicPr>
              <a:picLocks noChangeAspect="1"/>
            </p:cNvPicPr>
            <p:nvPr/>
          </p:nvPicPr>
          <p:blipFill>
            <a:blip r:embed="rId6"/>
            <a:stretch/>
          </p:blipFill>
          <p:spPr bwMode="auto">
            <a:xfrm>
              <a:off x="1270181" y="3475167"/>
              <a:ext cx="2035468" cy="2963731"/>
            </a:xfrm>
            <a:prstGeom prst="rect">
              <a:avLst/>
            </a:prstGeom>
          </p:spPr>
        </p:pic>
        <p:pic>
          <p:nvPicPr>
            <p:cNvPr id="35" name="Inhaltsplatzhalter 19"/>
            <p:cNvPicPr>
              <a:picLocks noChangeAspect="1"/>
            </p:cNvPicPr>
            <p:nvPr/>
          </p:nvPicPr>
          <p:blipFill>
            <a:blip r:embed="rId7"/>
            <a:stretch/>
          </p:blipFill>
          <p:spPr bwMode="auto">
            <a:xfrm>
              <a:off x="3521380" y="3477368"/>
              <a:ext cx="2035468" cy="2980141"/>
            </a:xfrm>
            <a:prstGeom prst="rect">
              <a:avLst/>
            </a:prstGeom>
          </p:spPr>
        </p:pic>
      </p:grpSp>
      <p:sp>
        <p:nvSpPr>
          <p:cNvPr id="39" name="Rechteck: abgerundete Ecken 38"/>
          <p:cNvSpPr/>
          <p:nvPr/>
        </p:nvSpPr>
        <p:spPr bwMode="auto">
          <a:xfrm>
            <a:off x="6720890" y="2518885"/>
            <a:ext cx="1752148" cy="1013693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42" name="Grafik 41"/>
          <p:cNvPicPr>
            <a:picLocks noChangeAspect="1"/>
          </p:cNvPicPr>
          <p:nvPr/>
        </p:nvPicPr>
        <p:blipFill>
          <a:blip r:embed="rId8"/>
          <a:stretch/>
        </p:blipFill>
        <p:spPr bwMode="auto">
          <a:xfrm>
            <a:off x="6792067" y="2586096"/>
            <a:ext cx="1609794" cy="854426"/>
          </a:xfrm>
          <a:prstGeom prst="rect">
            <a:avLst/>
          </a:prstGeom>
        </p:spPr>
      </p:pic>
      <p:sp>
        <p:nvSpPr>
          <p:cNvPr id="2" name="Textfeld 1"/>
          <p:cNvSpPr txBox="1"/>
          <p:nvPr/>
        </p:nvSpPr>
        <p:spPr bwMode="auto">
          <a:xfrm>
            <a:off x="4440767" y="1911943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+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0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A5A6D61-668C-4D4B-9125-A93B963CD1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18500" y="4324350"/>
            <a:ext cx="609600" cy="609600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863635C2-C3B5-43D4-A4BE-F6119315389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35</a:t>
            </a:r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31685222-0FF3-D264-A815-E3627EE8E0AD}"/>
              </a:ext>
            </a:extLst>
          </p:cNvPr>
          <p:cNvCxnSpPr>
            <a:cxnSpLocks/>
          </p:cNvCxnSpPr>
          <p:nvPr/>
        </p:nvCxnSpPr>
        <p:spPr>
          <a:xfrm>
            <a:off x="2768682" y="3023336"/>
            <a:ext cx="617509" cy="559701"/>
          </a:xfrm>
          <a:prstGeom prst="straightConnector1">
            <a:avLst/>
          </a:prstGeom>
          <a:ln w="38100">
            <a:solidFill>
              <a:srgbClr val="385D8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2EB49543-4130-628C-E01C-F45111E6E0FD}"/>
              </a:ext>
            </a:extLst>
          </p:cNvPr>
          <p:cNvCxnSpPr>
            <a:cxnSpLocks/>
          </p:cNvCxnSpPr>
          <p:nvPr/>
        </p:nvCxnSpPr>
        <p:spPr bwMode="auto">
          <a:xfrm flipH="1">
            <a:off x="5907036" y="3009500"/>
            <a:ext cx="609180" cy="638080"/>
          </a:xfrm>
          <a:prstGeom prst="straightConnector1">
            <a:avLst/>
          </a:prstGeom>
          <a:ln w="38100">
            <a:solidFill>
              <a:srgbClr val="385D8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AF3D3229-90EE-6C8E-C02A-02C9F9F9257F}"/>
              </a:ext>
            </a:extLst>
          </p:cNvPr>
          <p:cNvGrpSpPr/>
          <p:nvPr/>
        </p:nvGrpSpPr>
        <p:grpSpPr>
          <a:xfrm>
            <a:off x="3643408" y="2977444"/>
            <a:ext cx="2160239" cy="2005614"/>
            <a:chOff x="3643408" y="2977444"/>
            <a:chExt cx="2160239" cy="2005614"/>
          </a:xfrm>
        </p:grpSpPr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EFE46EF8-E4C5-E890-989F-0958584A3B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43408" y="2977444"/>
              <a:ext cx="2160239" cy="2005614"/>
            </a:xfrm>
            <a:prstGeom prst="rect">
              <a:avLst/>
            </a:prstGeom>
          </p:spPr>
        </p:pic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BB13A3AB-250E-ABE9-E6D5-9B6F80CA17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3735848" y="3080792"/>
              <a:ext cx="1975357" cy="1104425"/>
            </a:xfrm>
            <a:prstGeom prst="rect">
              <a:avLst/>
            </a:prstGeom>
          </p:spPr>
        </p:pic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DB4EB592-15CB-FEFC-C91A-2F90E5F3C5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/>
          </p:blipFill>
          <p:spPr bwMode="auto">
            <a:xfrm>
              <a:off x="4581484" y="4246424"/>
              <a:ext cx="284084" cy="284084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04"/>
    </mc:Choice>
    <mc:Fallback xmlns="">
      <p:transition spd="slow" advTm="48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0228" x="473075" y="36513"/>
          <p14:tracePt t="10237" x="568325" y="60325"/>
          <p14:tracePt t="10243" x="682625" y="90488"/>
          <p14:tracePt t="10251" x="808038" y="125413"/>
          <p14:tracePt t="10260" x="939800" y="149225"/>
          <p14:tracePt t="10267" x="1077913" y="179388"/>
          <p14:tracePt t="10275" x="1270000" y="209550"/>
          <p14:tracePt t="10282" x="1455738" y="233363"/>
          <p14:tracePt t="10292" x="1646238" y="263525"/>
          <p14:tracePt t="10299" x="1797050" y="280988"/>
          <p14:tracePt t="10307" x="1905000" y="280988"/>
          <p14:tracePt t="10315" x="2011363" y="269875"/>
          <p14:tracePt t="10323" x="2095500" y="263525"/>
          <p14:tracePt t="10331" x="2168525" y="246063"/>
          <p14:tracePt t="10339" x="2239963" y="246063"/>
          <p14:tracePt t="10346" x="2311400" y="246063"/>
          <p14:tracePt t="10355" x="2365375" y="246063"/>
          <p14:tracePt t="10362" x="2419350" y="239713"/>
          <p14:tracePt t="10371" x="2466975" y="239713"/>
          <p14:tracePt t="10378" x="2514600" y="233363"/>
          <p14:tracePt t="10385" x="2562225" y="233363"/>
          <p14:tracePt t="10393" x="2611438" y="233363"/>
          <p14:tracePt t="10401" x="2652713" y="233363"/>
          <p14:tracePt t="10408" x="2682875" y="233363"/>
          <p14:tracePt t="10417" x="2713038" y="233363"/>
          <p14:tracePt t="10425" x="2730500" y="233363"/>
          <p14:tracePt t="10433" x="2754313" y="233363"/>
          <p14:tracePt t="10441" x="2790825" y="233363"/>
          <p14:tracePt t="10449" x="2820988" y="233363"/>
          <p14:tracePt t="10457" x="2855913" y="239713"/>
          <p14:tracePt t="10464" x="2898775" y="246063"/>
          <p14:tracePt t="10473" x="2940050" y="263525"/>
          <p14:tracePt t="10481" x="2976563" y="280988"/>
          <p14:tracePt t="10489" x="3000375" y="304800"/>
          <p14:tracePt t="10496" x="3017838" y="323850"/>
          <p14:tracePt t="10505" x="3035300" y="347663"/>
          <p14:tracePt t="10511" x="3060700" y="384175"/>
          <p14:tracePt t="10521" x="3078163" y="419100"/>
          <p14:tracePt t="10528" x="3101975" y="466725"/>
          <p14:tracePt t="10535" x="3138488" y="527050"/>
          <p14:tracePt t="10543" x="3173413" y="593725"/>
          <p14:tracePt t="10551" x="3216275" y="671513"/>
          <p14:tracePt t="10560" x="3270250" y="755650"/>
          <p14:tracePt t="10567" x="3324225" y="814388"/>
          <p14:tracePt t="10575" x="3382963" y="874713"/>
          <p14:tracePt t="10583" x="3436938" y="935038"/>
          <p14:tracePt t="10591" x="3490913" y="995363"/>
          <p14:tracePt t="10599" x="3533775" y="1054100"/>
          <p14:tracePt t="10607" x="3592513" y="1131888"/>
          <p14:tracePt t="10615" x="3646488" y="1192213"/>
          <p14:tracePt t="10623" x="3694113" y="1252538"/>
          <p14:tracePt t="10631" x="3743325" y="1312863"/>
          <p14:tracePt t="10640" x="3778250" y="1371600"/>
          <p14:tracePt t="10645" x="3802063" y="1425575"/>
          <p14:tracePt t="10653" x="3825875" y="1468438"/>
          <p14:tracePt t="10662" x="3844925" y="1503363"/>
          <p14:tracePt t="10669" x="3849688" y="1533525"/>
          <p14:tracePt t="10678" x="3856038" y="1570038"/>
          <p14:tracePt t="10685" x="3862388" y="1593850"/>
          <p14:tracePt t="10693" x="3868738" y="1630363"/>
          <p14:tracePt t="10701" x="3875088" y="1665288"/>
          <p14:tracePt t="10708" x="3879850" y="1684338"/>
          <p14:tracePt t="10717" x="3886200" y="1712913"/>
          <p14:tracePt t="10725" x="3892550" y="1743075"/>
          <p14:tracePt t="10733" x="3898900" y="1773238"/>
          <p14:tracePt t="10742" x="3898900" y="1809750"/>
          <p14:tracePt t="10749" x="3903663" y="1851025"/>
          <p14:tracePt t="10756" x="3903663" y="1887538"/>
          <p14:tracePt t="10765" x="3903663" y="1928813"/>
          <p14:tracePt t="10773" x="3903663" y="1958975"/>
          <p14:tracePt t="10778" x="3903663" y="2006600"/>
          <p14:tracePt t="10787" x="3903663" y="2097088"/>
          <p14:tracePt t="10795" x="3903663" y="2192338"/>
          <p14:tracePt t="10803" x="3903663" y="2282825"/>
          <p14:tracePt t="10812" x="3903663" y="2330450"/>
          <p14:tracePt t="10819" x="3898900" y="2360613"/>
          <p14:tracePt t="10827" x="3892550" y="2384425"/>
          <p14:tracePt t="10835" x="3879850" y="2403475"/>
          <p14:tracePt t="10843" x="3868738" y="2427288"/>
          <p14:tracePt t="10851" x="3862388" y="2451100"/>
          <p14:tracePt t="10859" x="3849688" y="2481263"/>
          <p14:tracePt t="10867" x="3844925" y="2498725"/>
          <p14:tracePt t="10875" x="3825875" y="2535238"/>
          <p14:tracePt t="10883" x="3814763" y="2559050"/>
          <p14:tracePt t="10891" x="3790950" y="2576513"/>
          <p14:tracePt t="10899" x="3771900" y="2606675"/>
          <p14:tracePt t="10907" x="3754438" y="2630488"/>
          <p14:tracePt t="10914" x="3713163" y="2660650"/>
          <p14:tracePt t="10923" x="3676650" y="2684463"/>
          <p14:tracePt t="10928" x="3640138" y="2708275"/>
          <p14:tracePt t="10937" x="3598863" y="2732088"/>
          <p14:tracePt t="10945" x="3562350" y="2749550"/>
          <p14:tracePt t="10953" x="3527425" y="2774950"/>
          <p14:tracePt t="10962" x="3503613" y="2786063"/>
          <p14:tracePt t="10969" x="3479800" y="2792413"/>
          <p14:tracePt t="10977" x="3460750" y="2798763"/>
          <p14:tracePt t="10985" x="3443288" y="2809875"/>
          <p14:tracePt t="10993" x="3425825" y="2816225"/>
          <p14:tracePt t="11001" x="3413125" y="2816225"/>
          <p14:tracePt t="11009" x="3395663" y="2822575"/>
          <p14:tracePt t="11017" x="3382963" y="2828925"/>
          <p14:tracePt t="11025" x="3371850" y="2833688"/>
          <p14:tracePt t="11033" x="3359150" y="2833688"/>
          <p14:tracePt t="11039" x="3348038" y="2833688"/>
          <p14:tracePt t="11046" x="3335338" y="2833688"/>
          <p14:tracePt t="11055" x="3324225" y="2833688"/>
          <p14:tracePt t="11063" x="3311525" y="2833688"/>
          <p14:tracePt t="11071" x="3298825" y="2833688"/>
          <p14:tracePt t="11079" x="3294063" y="2833688"/>
          <p14:tracePt t="11087" x="3281363" y="2833688"/>
          <p14:tracePt t="11096" x="3270250" y="2828925"/>
          <p14:tracePt t="11103" x="3263900" y="2822575"/>
          <p14:tracePt t="11112" x="3251200" y="2816225"/>
          <p14:tracePt t="11119" x="3233738" y="2803525"/>
          <p14:tracePt t="11127" x="3221038" y="2786063"/>
          <p14:tracePt t="11135" x="3203575" y="2774950"/>
          <p14:tracePt t="11143" x="3179763" y="2755900"/>
          <p14:tracePt t="11151" x="3167063" y="2738438"/>
          <p14:tracePt t="11159" x="3143250" y="2720975"/>
          <p14:tracePt t="11167" x="3132138" y="2708275"/>
          <p14:tracePt t="11173" x="3113088" y="2690813"/>
          <p14:tracePt t="11180" x="3108325" y="2684463"/>
          <p14:tracePt t="11189" x="3101975" y="2678113"/>
          <p14:tracePt t="11196" x="3101975" y="2671763"/>
          <p14:tracePt t="11205" x="3095625" y="2667000"/>
          <p14:tracePt t="11212" x="3089275" y="2654300"/>
          <p14:tracePt t="11221" x="3089275" y="2647950"/>
          <p14:tracePt t="11229" x="3084513" y="2643188"/>
          <p14:tracePt t="11237" x="3078163" y="2636838"/>
          <p14:tracePt t="11246" x="3078163" y="2630488"/>
          <p14:tracePt t="11254" x="3071813" y="2624138"/>
          <p14:tracePt t="11262" x="3065463" y="2606675"/>
          <p14:tracePt t="11269" x="3065463" y="2600325"/>
          <p14:tracePt t="11277" x="3065463" y="2589213"/>
          <p14:tracePt t="11285" x="3060700" y="2576513"/>
          <p14:tracePt t="11293" x="3054350" y="2559050"/>
          <p14:tracePt t="11301" x="3048000" y="2535238"/>
          <p14:tracePt t="11307" x="3035300" y="2509838"/>
          <p14:tracePt t="11314" x="3017838" y="2486025"/>
          <p14:tracePt t="11325" x="3006725" y="2468563"/>
          <p14:tracePt t="11330" x="2987675" y="2444750"/>
          <p14:tracePt t="11339" x="2970213" y="2427288"/>
          <p14:tracePt t="11346" x="2957513" y="2403475"/>
          <p14:tracePt t="11355" x="2946400" y="2390775"/>
          <p14:tracePt t="11363" x="2940050" y="2378075"/>
          <p14:tracePt t="11371" x="2928938" y="2366963"/>
          <p14:tracePt t="11379" x="2922588" y="2349500"/>
          <p14:tracePt t="11387" x="2916238" y="2336800"/>
          <p14:tracePt t="11396" x="2909888" y="2330450"/>
          <p14:tracePt t="11403" x="2909888" y="2319338"/>
          <p14:tracePt t="11411" x="2903538" y="2300288"/>
          <p14:tracePt t="11419" x="2898775" y="2295525"/>
          <p14:tracePt t="11427" x="2892425" y="2282825"/>
          <p14:tracePt t="11435" x="2892425" y="2271713"/>
          <p14:tracePt t="11441" x="2892425" y="2259013"/>
          <p14:tracePt t="11449" x="2892425" y="2241550"/>
          <p14:tracePt t="11457" x="2892425" y="2228850"/>
          <p14:tracePt t="11465" x="2892425" y="2217738"/>
          <p14:tracePt t="11473" x="2892425" y="2205038"/>
          <p14:tracePt t="11480" x="2898775" y="2192338"/>
          <p14:tracePt t="11489" x="2903538" y="2174875"/>
          <p14:tracePt t="11497" x="2903538" y="2157413"/>
          <p14:tracePt t="11505" x="2909888" y="2138363"/>
          <p14:tracePt t="11513" x="2916238" y="2127250"/>
          <p14:tracePt t="11521" x="2922588" y="2120900"/>
          <p14:tracePt t="11529" x="2922588" y="2109788"/>
          <p14:tracePt t="11546" x="2928938" y="2103438"/>
          <p14:tracePt t="11562" x="2928938" y="2090738"/>
          <p14:tracePt t="11575" x="2933700" y="2084388"/>
          <p14:tracePt t="11591" x="2940050" y="2079625"/>
          <p14:tracePt t="11607" x="2940050" y="2073275"/>
          <p14:tracePt t="11623" x="2940050" y="2066925"/>
          <p14:tracePt t="11631" x="2940050" y="2060575"/>
          <p14:tracePt t="11646" x="2940050" y="2055813"/>
          <p14:tracePt t="11663" x="2940050" y="2049463"/>
          <p14:tracePt t="12681" x="2940050" y="2043113"/>
          <p14:tracePt t="12695" x="2946400" y="2036763"/>
          <p14:tracePt t="13532" x="2952750" y="2032000"/>
          <p14:tracePt t="13539" x="2963863" y="2025650"/>
          <p14:tracePt t="13547" x="2982913" y="2006600"/>
          <p14:tracePt t="13555" x="2994025" y="2001838"/>
          <p14:tracePt t="13563" x="3011488" y="1982788"/>
          <p14:tracePt t="13570" x="3030538" y="1978025"/>
          <p14:tracePt t="13579" x="3054350" y="1965325"/>
          <p14:tracePt t="13586" x="3071813" y="1952625"/>
          <p14:tracePt t="13595" x="3089275" y="1941513"/>
          <p14:tracePt t="13603" x="3113088" y="1928813"/>
          <p14:tracePt t="13611" x="3132138" y="1924050"/>
          <p14:tracePt t="13618" x="3162300" y="1911350"/>
          <p14:tracePt t="13627" x="3192463" y="1905000"/>
          <p14:tracePt t="13635" x="3227388" y="1898650"/>
          <p14:tracePt t="13641" x="3270250" y="1893888"/>
          <p14:tracePt t="13649" x="3317875" y="1881188"/>
          <p14:tracePt t="13657" x="3376613" y="1870075"/>
          <p14:tracePt t="13665" x="3430588" y="1863725"/>
          <p14:tracePt t="13672" x="3484563" y="1857375"/>
          <p14:tracePt t="13681" x="3538538" y="1851025"/>
          <p14:tracePt t="13689" x="3592513" y="1851025"/>
          <p14:tracePt t="13698" x="3646488" y="1851025"/>
          <p14:tracePt t="13705" x="3713163" y="1851025"/>
          <p14:tracePt t="13713" x="3784600" y="1846263"/>
          <p14:tracePt t="13721" x="3849688" y="1846263"/>
          <p14:tracePt t="13729" x="3903663" y="1846263"/>
          <p14:tracePt t="13737" x="3957638" y="1833563"/>
          <p14:tracePt t="13745" x="4017963" y="1827213"/>
          <p14:tracePt t="13753" x="4065588" y="1809750"/>
          <p14:tracePt t="13759" x="4113213" y="1803400"/>
          <p14:tracePt t="13766" x="4173538" y="1797050"/>
          <p14:tracePt t="13775" x="4227513" y="1797050"/>
          <p14:tracePt t="13782" x="4281488" y="1797050"/>
          <p14:tracePt t="13791" x="4341813" y="1797050"/>
          <p14:tracePt t="13798" x="4395788" y="1797050"/>
          <p14:tracePt t="13807" x="4443413" y="1797050"/>
          <p14:tracePt t="13815" x="4484688" y="1797050"/>
          <p14:tracePt t="13823" x="4532313" y="1803400"/>
          <p14:tracePt t="13831" x="4568825" y="1803400"/>
          <p14:tracePt t="13838" x="4611688" y="1816100"/>
          <p14:tracePt t="13847" x="4646613" y="1820863"/>
          <p14:tracePt t="13854" x="4683125" y="1833563"/>
          <p14:tracePt t="13862" x="4718050" y="1839913"/>
          <p14:tracePt t="13870" x="4754563" y="1851025"/>
          <p14:tracePt t="13878" x="4784725" y="1857375"/>
          <p14:tracePt t="13886" x="4821238" y="1863725"/>
          <p14:tracePt t="13892" x="4849813" y="1870075"/>
          <p14:tracePt t="13900" x="4886325" y="1874838"/>
          <p14:tracePt t="13908" x="4922838" y="1881188"/>
          <p14:tracePt t="13916" x="4957763" y="1887538"/>
          <p14:tracePt t="13924" x="5011738" y="1887538"/>
          <p14:tracePt t="13932" x="5059363" y="1893888"/>
          <p14:tracePt t="13940" x="5108575" y="1898650"/>
          <p14:tracePt t="13948" x="5156200" y="1905000"/>
          <p14:tracePt t="13965" x="5233988" y="1924050"/>
          <p14:tracePt t="13972" x="5264150" y="1928813"/>
          <p14:tracePt t="13981" x="5299075" y="1935163"/>
          <p14:tracePt t="13988" x="5322888" y="1935163"/>
          <p14:tracePt t="13996" x="5359400" y="1947863"/>
          <p14:tracePt t="14004" x="5395913" y="1952625"/>
          <p14:tracePt t="14012" x="5426075" y="1965325"/>
          <p14:tracePt t="14021" x="5478463" y="1982788"/>
          <p14:tracePt t="14028" x="5521325" y="2001838"/>
          <p14:tracePt t="14034" x="5568950" y="2025650"/>
          <p14:tracePt t="14042" x="5622925" y="2036763"/>
          <p14:tracePt t="14050" x="5653088" y="2043113"/>
          <p14:tracePt t="14058" x="5688013" y="2043113"/>
          <p14:tracePt t="14066" x="5713413" y="2049463"/>
          <p14:tracePt t="14074" x="5730875" y="2055813"/>
          <p14:tracePt t="14082" x="5748338" y="2060575"/>
          <p14:tracePt t="14090" x="5761038" y="2066925"/>
          <p14:tracePt t="14099" x="5784850" y="2073275"/>
          <p14:tracePt t="14106" x="5802313" y="2090738"/>
          <p14:tracePt t="14114" x="5826125" y="2109788"/>
          <p14:tracePt t="14122" x="5838825" y="2127250"/>
          <p14:tracePt t="14131" x="5849938" y="2138363"/>
          <p14:tracePt t="14138" x="5868988" y="2151063"/>
          <p14:tracePt t="14146" x="5880100" y="2174875"/>
          <p14:tracePt t="14154" x="5892800" y="2211388"/>
          <p14:tracePt t="14162" x="5899150" y="2235200"/>
          <p14:tracePt t="14170" x="5903913" y="2276475"/>
          <p14:tracePt t="14178" x="5903913" y="2319338"/>
          <p14:tracePt t="14184" x="5903913" y="2366963"/>
          <p14:tracePt t="14192" x="5903913" y="2420938"/>
          <p14:tracePt t="14200" x="5903913" y="2468563"/>
          <p14:tracePt t="14208" x="5899150" y="2516188"/>
          <p14:tracePt t="14216" x="5892800" y="2552700"/>
          <p14:tracePt t="14224" x="5886450" y="2582863"/>
          <p14:tracePt t="14232" x="5868988" y="2613025"/>
          <p14:tracePt t="14240" x="5856288" y="2636838"/>
          <p14:tracePt t="14249" x="5838825" y="2654300"/>
          <p14:tracePt t="14256" x="5819775" y="2671763"/>
          <p14:tracePt t="14265" x="5795963" y="2684463"/>
          <p14:tracePt t="14272" x="5772150" y="2701925"/>
          <p14:tracePt t="14281" x="5737225" y="2720975"/>
          <p14:tracePt t="14288" x="5707063" y="2738438"/>
          <p14:tracePt t="14294" x="5688013" y="2749550"/>
          <p14:tracePt t="14302" x="5664200" y="2762250"/>
          <p14:tracePt t="14310" x="5646738" y="2768600"/>
          <p14:tracePt t="14318" x="5622925" y="2774950"/>
          <p14:tracePt t="14326" x="5592763" y="2779713"/>
          <p14:tracePt t="14334" x="5562600" y="2786063"/>
          <p14:tracePt t="14342" x="5527675" y="2786063"/>
          <p14:tracePt t="14350" x="5497513" y="2792413"/>
          <p14:tracePt t="14358" x="5461000" y="2798763"/>
          <p14:tracePt t="14366" x="5430838" y="2798763"/>
          <p14:tracePt t="14374" x="5400675" y="2803525"/>
          <p14:tracePt t="14382" x="5376863" y="2809875"/>
          <p14:tracePt t="14390" x="5359400" y="2809875"/>
          <p14:tracePt t="14399" x="5341938" y="2809875"/>
          <p14:tracePt t="14406" x="5329238" y="2809875"/>
          <p14:tracePt t="14415" x="5311775" y="2792413"/>
          <p14:tracePt t="14422" x="5299075" y="2774950"/>
          <p14:tracePt t="14431" x="5275263" y="2749550"/>
          <p14:tracePt t="14436" x="5251450" y="2714625"/>
          <p14:tracePt t="14444" x="5227638" y="2678113"/>
          <p14:tracePt t="14452" x="5203825" y="2643188"/>
          <p14:tracePt t="14460" x="5186363" y="2613025"/>
          <p14:tracePt t="14468" x="5167313" y="2589213"/>
          <p14:tracePt t="14476" x="5167313" y="2570163"/>
          <p14:tracePt t="14484" x="5162550" y="2552700"/>
          <p14:tracePt t="14492" x="5162550" y="2522538"/>
          <p14:tracePt t="14500" x="5162550" y="2492375"/>
          <p14:tracePt t="14508" x="5162550" y="2451100"/>
          <p14:tracePt t="14516" x="5167313" y="2408238"/>
          <p14:tracePt t="14524" x="5186363" y="2360613"/>
          <p14:tracePt t="14532" x="5203825" y="2312988"/>
          <p14:tracePt t="14540" x="5221288" y="2259013"/>
          <p14:tracePt t="14549" x="5245100" y="2198688"/>
          <p14:tracePt t="14557" x="5268913" y="2144713"/>
          <p14:tracePt t="14565" x="5287963" y="2090738"/>
          <p14:tracePt t="14572" x="5311775" y="2049463"/>
          <p14:tracePt t="14578" x="5335588" y="2012950"/>
          <p14:tracePt t="14586" x="5353050" y="1978025"/>
          <p14:tracePt t="14594" x="5376863" y="1941513"/>
          <p14:tracePt t="14602" x="5395913" y="1911350"/>
          <p14:tracePt t="14610" x="5419725" y="1874838"/>
          <p14:tracePt t="14618" x="5443538" y="1851025"/>
          <p14:tracePt t="14626" x="5461000" y="1827213"/>
          <p14:tracePt t="14634" x="5484813" y="1803400"/>
          <p14:tracePt t="14642" x="5508625" y="1785938"/>
          <p14:tracePt t="14650" x="5527675" y="1762125"/>
          <p14:tracePt t="14658" x="5551488" y="1749425"/>
          <p14:tracePt t="14666" x="5568950" y="1731963"/>
          <p14:tracePt t="14674" x="5592763" y="1712913"/>
          <p14:tracePt t="14682" x="5616575" y="1701800"/>
          <p14:tracePt t="14690" x="5640388" y="1689100"/>
          <p14:tracePt t="14696" x="5659438" y="1671638"/>
          <p14:tracePt t="14704" x="5670550" y="1671638"/>
          <p14:tracePt t="14715" x="5688013" y="1665288"/>
          <p14:tracePt t="14720" x="5694363" y="1660525"/>
          <p14:tracePt t="14728" x="5700713" y="1654175"/>
          <p14:tracePt t="14736" x="5707063" y="1654175"/>
          <p14:tracePt t="14752" x="5713413" y="1654175"/>
          <p14:tracePt t="14760" x="5718175" y="1654175"/>
          <p14:tracePt t="14776" x="5724525" y="1654175"/>
          <p14:tracePt t="14784" x="5730875" y="1654175"/>
          <p14:tracePt t="14800" x="5737225" y="1654175"/>
          <p14:tracePt t="14808" x="5741988" y="1654175"/>
          <p14:tracePt t="14855" x="5748338" y="1654175"/>
          <p14:tracePt t="15045" x="5748338" y="1665288"/>
          <p14:tracePt t="15052" x="5741988" y="1677988"/>
          <p14:tracePt t="15060" x="5730875" y="1695450"/>
          <p14:tracePt t="15068" x="5707063" y="1731963"/>
          <p14:tracePt t="15076" x="5670550" y="1766888"/>
          <p14:tracePt t="15771" x="5670550" y="1762125"/>
          <p14:tracePt t="15787" x="5664200" y="1755775"/>
          <p14:tracePt t="15833" x="5664200" y="1749425"/>
          <p14:tracePt t="15856" x="5664200" y="1743075"/>
          <p14:tracePt t="15881" x="5664200" y="1738313"/>
          <p14:tracePt t="16039" x="5664200" y="1731963"/>
          <p14:tracePt t="16062" x="5664200" y="1725613"/>
          <p14:tracePt t="16079" x="5664200" y="1719263"/>
          <p14:tracePt t="16084" x="5664200" y="1712913"/>
          <p14:tracePt t="16124" x="5659438" y="1712913"/>
          <p14:tracePt t="22734" x="5640388" y="1738313"/>
          <p14:tracePt t="22740" x="5616575" y="1773238"/>
          <p14:tracePt t="22749" x="5592763" y="1816100"/>
          <p14:tracePt t="22756" x="5575300" y="1851025"/>
          <p14:tracePt t="22765" x="5557838" y="1874838"/>
          <p14:tracePt t="22774" x="5545138" y="1898650"/>
          <p14:tracePt t="22779" x="5538788" y="1917700"/>
          <p14:tracePt t="22791" x="5527675" y="1928813"/>
          <p14:tracePt t="22794" x="5521325" y="1941513"/>
          <p14:tracePt t="22803" x="5508625" y="1952625"/>
          <p14:tracePt t="22811" x="5497513" y="1958975"/>
          <p14:tracePt t="22819" x="5484813" y="1978025"/>
          <p14:tracePt t="22827" x="5449888" y="1995488"/>
          <p14:tracePt t="22835" x="5413375" y="2012950"/>
          <p14:tracePt t="22842" x="5376863" y="2032000"/>
          <p14:tracePt t="22851" x="5341938" y="2049463"/>
          <p14:tracePt t="22858" x="5305425" y="2066925"/>
          <p14:tracePt t="22867" x="5268913" y="2079625"/>
          <p14:tracePt t="22875" x="5240338" y="2084388"/>
          <p14:tracePt t="22883" x="5210175" y="2090738"/>
          <p14:tracePt t="22891" x="5191125" y="2097088"/>
          <p14:tracePt t="22899" x="5180013" y="2097088"/>
          <p14:tracePt t="22913" x="5173663" y="2090738"/>
          <p14:tracePt t="22921" x="5167313" y="2079625"/>
          <p14:tracePt t="22929" x="5167313" y="2066925"/>
          <p14:tracePt t="22937" x="5156200" y="2055813"/>
          <p14:tracePt t="22945" x="5149850" y="2043113"/>
          <p14:tracePt t="22957" x="5126038" y="2019300"/>
          <p14:tracePt t="22961" x="5108575" y="2006600"/>
          <p14:tracePt t="22969" x="5078413" y="1989138"/>
          <p14:tracePt t="22976" x="5054600" y="1989138"/>
          <p14:tracePt t="22985" x="5030788" y="1982788"/>
          <p14:tracePt t="22992" x="4994275" y="1982788"/>
          <p14:tracePt t="23001" x="4964113" y="1982788"/>
          <p14:tracePt t="23009" x="4933950" y="1995488"/>
          <p14:tracePt t="23017" x="4899025" y="2012950"/>
          <p14:tracePt t="23025" x="4879975" y="2025650"/>
          <p14:tracePt t="23033" x="4849813" y="2049463"/>
          <p14:tracePt t="23041" x="4826000" y="2079625"/>
          <p14:tracePt t="23047" x="4808538" y="2103438"/>
          <p14:tracePt t="23055" x="4791075" y="2138363"/>
          <p14:tracePt t="23063" x="4772025" y="2174875"/>
          <p14:tracePt t="23071" x="4754563" y="2211388"/>
          <p14:tracePt t="23079" x="4737100" y="2246313"/>
          <p14:tracePt t="23087" x="4724400" y="2282825"/>
          <p14:tracePt t="23095" x="4700588" y="2330450"/>
          <p14:tracePt t="23103" x="4683125" y="2378075"/>
          <p14:tracePt t="23111" x="4664075" y="2427288"/>
          <p14:tracePt t="23119" x="4640263" y="2474913"/>
          <p14:tracePt t="23127" x="4622800" y="2528888"/>
          <p14:tracePt t="23135" x="4605338" y="2570163"/>
          <p14:tracePt t="23142" x="4575175" y="2617788"/>
          <p14:tracePt t="23151" x="4551363" y="2671763"/>
          <p14:tracePt t="23159" x="4527550" y="2720975"/>
          <p14:tracePt t="23167" x="4503738" y="2779713"/>
          <p14:tracePt t="23175" x="4473575" y="2840038"/>
          <p14:tracePt t="23183" x="4449763" y="2887663"/>
          <p14:tracePt t="23191" x="4419600" y="2941638"/>
          <p14:tracePt t="23197" x="4376738" y="2995613"/>
          <p14:tracePt t="23205" x="4348163" y="3043238"/>
          <p14:tracePt t="23213" x="4322763" y="3092450"/>
          <p14:tracePt t="23221" x="4294188" y="3127375"/>
          <p14:tracePt t="23229" x="4264025" y="3151188"/>
          <p14:tracePt t="23237" x="4227513" y="3175000"/>
          <p14:tracePt t="23245" x="4191000" y="3200400"/>
          <p14:tracePt t="23253" x="4156075" y="3217863"/>
          <p14:tracePt t="23261" x="4119563" y="3228975"/>
          <p14:tracePt t="23269" x="4071938" y="3248025"/>
          <p14:tracePt t="23276" x="4017963" y="3259138"/>
          <p14:tracePt t="23285" x="3970338" y="3265488"/>
          <p14:tracePt t="23293" x="3916363" y="3271838"/>
          <p14:tracePt t="23301" x="3849688" y="3278188"/>
          <p14:tracePt t="23307" x="3778250" y="3282950"/>
          <p14:tracePt t="23315" x="3713163" y="3282950"/>
          <p14:tracePt t="23324" x="3659188" y="3289300"/>
          <p14:tracePt t="23331" x="3611563" y="3295650"/>
          <p14:tracePt t="23338" x="3551238" y="3302000"/>
          <p14:tracePt t="23347" x="3503613" y="3313113"/>
          <p14:tracePt t="23355" x="3443288" y="3325813"/>
          <p14:tracePt t="23363" x="3395663" y="3343275"/>
          <p14:tracePt t="23371" x="3352800" y="3360738"/>
          <p14:tracePt t="23379" x="3317875" y="3379788"/>
          <p14:tracePt t="23387" x="3270250" y="3397250"/>
          <p14:tracePt t="23395" x="3216275" y="3414713"/>
          <p14:tracePt t="23403" x="3167063" y="3427413"/>
          <p14:tracePt t="23411" x="3132138" y="3444875"/>
          <p14:tracePt t="23419" x="3095625" y="3463925"/>
          <p14:tracePt t="23426" x="3054350" y="3475038"/>
          <p14:tracePt t="23435" x="3000375" y="3481388"/>
          <p14:tracePt t="23441" x="2940050" y="3481388"/>
          <p14:tracePt t="23449" x="2886075" y="3481388"/>
          <p14:tracePt t="23458" x="2838450" y="3481388"/>
          <p14:tracePt t="23465" x="2790825" y="3481388"/>
          <p14:tracePt t="23475" x="2760663" y="3481388"/>
          <p14:tracePt t="23481" x="2730500" y="3475038"/>
          <p14:tracePt t="23489" x="2706688" y="3463925"/>
          <p14:tracePt t="23497" x="2682875" y="3451225"/>
          <p14:tracePt t="23505" x="2665413" y="3444875"/>
          <p14:tracePt t="23513" x="2640013" y="3421063"/>
          <p14:tracePt t="23521" x="2622550" y="3397250"/>
          <p14:tracePt t="23529" x="2598738" y="3379788"/>
          <p14:tracePt t="23537" x="2568575" y="3349625"/>
          <p14:tracePt t="23545" x="2538413" y="3313113"/>
          <p14:tracePt t="23553" x="2509838" y="3278188"/>
          <p14:tracePt t="23561" x="2484438" y="3241675"/>
          <p14:tracePt t="23569" x="2460625" y="3205163"/>
          <p14:tracePt t="23577" x="2436813" y="3170238"/>
          <p14:tracePt t="23583" x="2419350" y="3121025"/>
          <p14:tracePt t="23592" x="2406650" y="3079750"/>
          <p14:tracePt t="23599" x="2401888" y="3043238"/>
          <p14:tracePt t="23610" x="2395538" y="3008313"/>
          <p14:tracePt t="23615" x="2395538" y="2965450"/>
          <p14:tracePt t="23624" x="2395538" y="2917825"/>
          <p14:tracePt t="23631" x="2395538" y="2887663"/>
          <p14:tracePt t="23638" x="2395538" y="2857500"/>
          <p14:tracePt t="23647" x="2401888" y="2840038"/>
          <p14:tracePt t="23655" x="2401888" y="2822575"/>
          <p14:tracePt t="23663" x="2406650" y="2809875"/>
          <p14:tracePt t="23671" x="2419350" y="2792413"/>
          <p14:tracePt t="23679" x="2425700" y="2779713"/>
          <p14:tracePt t="23687" x="2430463" y="2768600"/>
          <p14:tracePt t="23695" x="2436813" y="2768600"/>
          <p14:tracePt t="23703" x="2449513" y="2762250"/>
          <p14:tracePt t="23711" x="2460625" y="2762250"/>
          <p14:tracePt t="23719" x="2473325" y="2762250"/>
          <p14:tracePt t="23724" x="2490788" y="2762250"/>
          <p14:tracePt t="23733" x="2509838" y="2774950"/>
          <p14:tracePt t="23741" x="2544763" y="2798763"/>
          <p14:tracePt t="23749" x="2598738" y="2840038"/>
          <p14:tracePt t="23758" x="2635250" y="2881313"/>
          <p14:tracePt t="23765" x="2682875" y="2930525"/>
          <p14:tracePt t="23774" x="2730500" y="2978150"/>
          <p14:tracePt t="23781" x="2771775" y="3032125"/>
          <p14:tracePt t="23789" x="2820988" y="3092450"/>
          <p14:tracePt t="23796" x="2874963" y="3146425"/>
          <p14:tracePt t="23805" x="2909888" y="3200400"/>
          <p14:tracePt t="23813" x="2952750" y="3248025"/>
          <p14:tracePt t="23821" x="2982913" y="3302000"/>
          <p14:tracePt t="23828" x="3011488" y="3349625"/>
          <p14:tracePt t="23835" x="3035300" y="3397250"/>
          <p14:tracePt t="23843" x="3054350" y="3433763"/>
          <p14:tracePt t="23851" x="3060700" y="3475038"/>
          <p14:tracePt t="23861" x="3065463" y="3505200"/>
          <p14:tracePt t="23867" x="3065463" y="3541713"/>
          <p14:tracePt t="23875" x="3065463" y="3576638"/>
          <p14:tracePt t="23883" x="3065463" y="3613150"/>
          <p14:tracePt t="23892" x="3060700" y="3643313"/>
          <p14:tracePt t="23899" x="3054350" y="3684588"/>
          <p14:tracePt t="23908" x="3048000" y="3727450"/>
          <p14:tracePt t="23915" x="3041650" y="3762375"/>
          <p14:tracePt t="23924" x="3035300" y="3786188"/>
          <p14:tracePt t="23931" x="3030538" y="3805238"/>
          <p14:tracePt t="23939" x="3024188" y="3822700"/>
          <p14:tracePt t="23947" x="3024188" y="3840163"/>
          <p14:tracePt t="23955" x="3017838" y="3852863"/>
          <p14:tracePt t="23963" x="3011488" y="3865563"/>
          <p14:tracePt t="23971" x="3000375" y="3870325"/>
          <p14:tracePt t="23976" x="2987675" y="3883025"/>
          <p14:tracePt t="23985" x="2976563" y="3889375"/>
          <p14:tracePt t="23993" x="2963863" y="3894138"/>
          <p14:tracePt t="24001" x="2952750" y="3906838"/>
          <p14:tracePt t="24009" x="2933700" y="3913188"/>
          <p14:tracePt t="24017" x="2916238" y="3924300"/>
          <p14:tracePt t="24025" x="2903538" y="3937000"/>
          <p14:tracePt t="24033" x="2886075" y="3954463"/>
          <p14:tracePt t="24042" x="2862263" y="3967163"/>
          <p14:tracePt t="24049" x="2844800" y="3984625"/>
          <p14:tracePt t="24058" x="2820988" y="3997325"/>
          <p14:tracePt t="24065" x="2801938" y="4014788"/>
          <p14:tracePt t="24073" x="2778125" y="4032250"/>
          <p14:tracePt t="24081" x="2760663" y="4044950"/>
          <p14:tracePt t="24089" x="2736850" y="4062413"/>
          <p14:tracePt t="24097" x="2713038" y="4079875"/>
          <p14:tracePt t="24105" x="2689225" y="4098925"/>
          <p14:tracePt t="24110" x="2652713" y="4116388"/>
          <p14:tracePt t="24119" x="2628900" y="4140200"/>
          <p14:tracePt t="24127" x="2592388" y="4164013"/>
          <p14:tracePt t="24135" x="2557463" y="4187825"/>
          <p14:tracePt t="24142" x="2514600" y="4211638"/>
          <p14:tracePt t="24151" x="2479675" y="4230688"/>
          <p14:tracePt t="24158" x="2430463" y="4254500"/>
          <p14:tracePt t="24167" x="2378075" y="4278313"/>
          <p14:tracePt t="24175" x="2341563" y="4295775"/>
          <p14:tracePt t="24183" x="2305050" y="4314825"/>
          <p14:tracePt t="24192" x="2281238" y="4332288"/>
          <p14:tracePt t="24199" x="2263775" y="4343400"/>
          <p14:tracePt t="24207" x="2233613" y="4362450"/>
          <p14:tracePt t="24215" x="2203450" y="4373563"/>
          <p14:tracePt t="24223" x="2185988" y="4379913"/>
          <p14:tracePt t="24231" x="2168525" y="4386263"/>
          <p14:tracePt t="24239" x="2155825" y="4392613"/>
          <p14:tracePt t="24245" x="2143125" y="4392613"/>
          <p14:tracePt t="24253" x="2138363" y="4392613"/>
          <p14:tracePt t="24261" x="2132013" y="4392613"/>
          <p14:tracePt t="24285" x="2125663" y="4392613"/>
          <p14:tracePt t="24325" x="2119313" y="4392613"/>
          <p14:tracePt t="24333" x="2119313" y="4386263"/>
          <p14:tracePt t="24349" x="2114550" y="4379913"/>
          <p14:tracePt t="24357" x="2114550" y="4373563"/>
          <p14:tracePt t="24373" x="2114550" y="4368800"/>
          <p14:tracePt t="24387" x="2114550" y="4362450"/>
          <p14:tracePt t="24403" x="2114550" y="4356100"/>
          <p14:tracePt t="24410" x="2114550" y="4349750"/>
          <p14:tracePt t="24419" x="2114550" y="4338638"/>
          <p14:tracePt t="24426" x="2114550" y="4332288"/>
          <p14:tracePt t="24435" x="2114550" y="4325938"/>
          <p14:tracePt t="24443" x="2114550" y="4319588"/>
          <p14:tracePt t="24451" x="2114550" y="4302125"/>
          <p14:tracePt t="24458" x="2114550" y="4295775"/>
          <p14:tracePt t="24476" x="2108200" y="4284663"/>
          <p14:tracePt t="24492" x="2108200" y="4278313"/>
          <p14:tracePt t="24515" x="2108200" y="4271963"/>
          <p14:tracePt t="24521" x="2108200" y="4265613"/>
          <p14:tracePt t="24529" x="2101850" y="4265613"/>
          <p14:tracePt t="24553" x="2101850" y="4260850"/>
          <p14:tracePt t="24577" x="2101850" y="4254500"/>
          <p14:tracePt t="24585" x="2095500" y="4254500"/>
          <p14:tracePt t="24593" x="2095500" y="4248150"/>
          <p14:tracePt t="24601" x="2095500" y="4241800"/>
          <p14:tracePt t="24609" x="2089150" y="4241800"/>
          <p14:tracePt t="24617" x="2089150" y="4237038"/>
          <p14:tracePt t="24632" x="2084388" y="4230688"/>
          <p14:tracePt t="24647" x="2084388" y="4224338"/>
          <p14:tracePt t="24655" x="2084388" y="4217988"/>
          <p14:tracePt t="24671" x="2078038" y="4211638"/>
          <p14:tracePt t="24687" x="2078038" y="4206875"/>
          <p14:tracePt t="24703" x="2078038" y="4200525"/>
          <p14:tracePt t="24710" x="2078038" y="4194175"/>
          <p14:tracePt t="24719" x="2071688" y="4194175"/>
          <p14:tracePt t="24727" x="2071688" y="4187825"/>
          <p14:tracePt t="24743" x="2071688" y="4183063"/>
          <p14:tracePt t="24759" x="2071688" y="4176713"/>
          <p14:tracePt t="24767" x="2071688" y="4170363"/>
          <p14:tracePt t="24790" x="2071688" y="4164013"/>
          <p14:tracePt t="28094" x="2078038" y="4152900"/>
          <p14:tracePt t="28101" x="2089150" y="4152900"/>
          <p14:tracePt t="28109" x="2114550" y="4133850"/>
          <p14:tracePt t="28116" x="2132013" y="4129088"/>
          <p14:tracePt t="28125" x="2143125" y="4110038"/>
          <p14:tracePt t="28133" x="2168525" y="4098925"/>
          <p14:tracePt t="28141" x="2185988" y="4086225"/>
          <p14:tracePt t="28163" x="2239963" y="4051300"/>
          <p14:tracePt t="28165" x="2263775" y="4044950"/>
          <p14:tracePt t="28173" x="2281238" y="4032250"/>
          <p14:tracePt t="28180" x="2305050" y="4021138"/>
          <p14:tracePt t="28189" x="2335213" y="4008438"/>
          <p14:tracePt t="28197" x="2371725" y="3990975"/>
          <p14:tracePt t="28205" x="2406650" y="3971925"/>
          <p14:tracePt t="28212" x="2443163" y="3954463"/>
          <p14:tracePt t="28218" x="2484438" y="3943350"/>
          <p14:tracePt t="28227" x="2514600" y="3937000"/>
          <p14:tracePt t="28235" x="2551113" y="3930650"/>
          <p14:tracePt t="28243" x="2598738" y="3917950"/>
          <p14:tracePt t="28251" x="2652713" y="3913188"/>
          <p14:tracePt t="28259" x="2700338" y="3906838"/>
          <p14:tracePt t="28267" x="2754313" y="3900488"/>
          <p14:tracePt t="28275" x="2814638" y="3889375"/>
          <p14:tracePt t="28283" x="2862263" y="3883025"/>
          <p14:tracePt t="28291" x="2909888" y="3870325"/>
          <p14:tracePt t="28299" x="2957513" y="3865563"/>
          <p14:tracePt t="28307" x="3006725" y="3859213"/>
          <p14:tracePt t="28314" x="3065463" y="3852863"/>
          <p14:tracePt t="28321" x="3113088" y="3852863"/>
          <p14:tracePt t="28329" x="3162300" y="3852863"/>
          <p14:tracePt t="28337" x="3233738" y="3852863"/>
          <p14:tracePt t="28346" x="3305175" y="3846513"/>
          <p14:tracePt t="28353" x="3382963" y="3840163"/>
          <p14:tracePt t="28362" x="3455988" y="3822700"/>
          <p14:tracePt t="28369" x="3521075" y="3805238"/>
          <p14:tracePt t="28377" x="3581400" y="3798888"/>
          <p14:tracePt t="28385" x="3640138" y="3798888"/>
          <p14:tracePt t="28393" x="3700463" y="3786188"/>
          <p14:tracePt t="28402" x="3754438" y="3781425"/>
          <p14:tracePt t="28409" x="3814763" y="3775075"/>
          <p14:tracePt t="28417" x="3879850" y="3762375"/>
          <p14:tracePt t="28425" x="3933825" y="3751263"/>
          <p14:tracePt t="28433" x="3987800" y="3732213"/>
          <p14:tracePt t="28441" x="4030663" y="3708400"/>
          <p14:tracePt t="28449" x="4078288" y="3684588"/>
          <p14:tracePt t="28455" x="4132263" y="3660775"/>
          <p14:tracePt t="28463" x="4179888" y="3643313"/>
          <p14:tracePt t="28471" x="4244975" y="3625850"/>
          <p14:tracePt t="28479" x="4305300" y="3600450"/>
          <p14:tracePt t="28487" x="4352925" y="3571875"/>
          <p14:tracePt t="28496" x="4413250" y="3552825"/>
          <p14:tracePt t="28503" x="4460875" y="3529013"/>
          <p14:tracePt t="28512" x="4527550" y="3511550"/>
          <p14:tracePt t="28519" x="4592638" y="3487738"/>
          <p14:tracePt t="28527" x="4659313" y="3468688"/>
          <p14:tracePt t="28535" x="4730750" y="3451225"/>
          <p14:tracePt t="28543" x="4791075" y="3433763"/>
          <p14:tracePt t="28551" x="4862513" y="3409950"/>
          <p14:tracePt t="28559" x="4922838" y="3390900"/>
          <p14:tracePt t="28566" x="4981575" y="3373438"/>
          <p14:tracePt t="28575" x="5030788" y="3355975"/>
          <p14:tracePt t="28582" x="5084763" y="3349625"/>
          <p14:tracePt t="28589" x="5143500" y="3332163"/>
          <p14:tracePt t="28596" x="5203825" y="3313113"/>
          <p14:tracePt t="28605" x="5264150" y="3306763"/>
          <p14:tracePt t="28613" x="5341938" y="3295650"/>
          <p14:tracePt t="28620" x="5419725" y="3289300"/>
          <p14:tracePt t="28629" x="5491163" y="3289300"/>
          <p14:tracePt t="28637" x="5562600" y="3282950"/>
          <p14:tracePt t="28646" x="5629275" y="3282950"/>
          <p14:tracePt t="28653" x="5683250" y="3295650"/>
          <p14:tracePt t="28661" x="5748338" y="3302000"/>
          <p14:tracePt t="28669" x="5802313" y="3306763"/>
          <p14:tracePt t="28677" x="5868988" y="3313113"/>
          <p14:tracePt t="28685" x="5927725" y="3319463"/>
          <p14:tracePt t="28693" x="5988050" y="3319463"/>
          <p14:tracePt t="28701" x="6048375" y="3325813"/>
          <p14:tracePt t="28709" x="6102350" y="3336925"/>
          <p14:tracePt t="28717" x="6167438" y="3349625"/>
          <p14:tracePt t="28725" x="6227763" y="3367088"/>
          <p14:tracePt t="28730" x="6281738" y="3386138"/>
          <p14:tracePt t="28739" x="6323013" y="3403600"/>
          <p14:tracePt t="28747" x="6359525" y="3421063"/>
          <p14:tracePt t="28755" x="6396038" y="3440113"/>
          <p14:tracePt t="28763" x="6430963" y="3457575"/>
          <p14:tracePt t="28770" x="6461125" y="3475038"/>
          <p14:tracePt t="28780" x="6478588" y="3492500"/>
          <p14:tracePt t="28787" x="6503988" y="3517900"/>
          <p14:tracePt t="28796" x="6532563" y="3541713"/>
          <p14:tracePt t="28803" x="6551613" y="3559175"/>
          <p14:tracePt t="28811" x="6575425" y="3595688"/>
          <p14:tracePt t="28819" x="6592888" y="3625850"/>
          <p14:tracePt t="28827" x="6616700" y="3649663"/>
          <p14:tracePt t="28835" x="6634163" y="3673475"/>
          <p14:tracePt t="28843" x="6640513" y="3703638"/>
          <p14:tracePt t="28851" x="6659563" y="3721100"/>
          <p14:tracePt t="28859" x="6664325" y="3751263"/>
          <p14:tracePt t="28866" x="6670675" y="3768725"/>
          <p14:tracePt t="28875" x="6677025" y="3792538"/>
          <p14:tracePt t="28880" x="6677025" y="3811588"/>
          <p14:tracePt t="28889" x="6683375" y="3835400"/>
          <p14:tracePt t="28897" x="6688138" y="3870325"/>
          <p14:tracePt t="28905" x="6694488" y="3906838"/>
          <p14:tracePt t="28913" x="6694488" y="3937000"/>
          <p14:tracePt t="28920" x="6700838" y="3971925"/>
          <p14:tracePt t="28930" x="6700838" y="4008438"/>
          <p14:tracePt t="28937" x="6700838" y="4044950"/>
          <p14:tracePt t="28946" x="6700838" y="4075113"/>
          <p14:tracePt t="28953" x="6700838" y="4116388"/>
          <p14:tracePt t="28961" x="6694488" y="4152900"/>
          <p14:tracePt t="28969" x="6688138" y="4183063"/>
          <p14:tracePt t="28977" x="6683375" y="4217988"/>
          <p14:tracePt t="28985" x="6677025" y="4254500"/>
          <p14:tracePt t="28991" x="6670675" y="4284663"/>
          <p14:tracePt t="28999" x="6653213" y="4319588"/>
          <p14:tracePt t="29007" x="6634163" y="4356100"/>
          <p14:tracePt t="29014" x="6616700" y="4386263"/>
          <p14:tracePt t="29031" x="6562725" y="4427538"/>
          <p14:tracePt t="29039" x="6538913" y="4457700"/>
          <p14:tracePt t="29047" x="6515100" y="4481513"/>
          <p14:tracePt t="29055" x="6484938" y="4500563"/>
          <p14:tracePt t="29063" x="6461125" y="4511675"/>
          <p14:tracePt t="29071" x="6443663" y="4524375"/>
          <p14:tracePt t="29080" x="6424613" y="4529138"/>
          <p14:tracePt t="29087" x="6407150" y="4535488"/>
          <p14:tracePt t="29095" x="6389688" y="4535488"/>
          <p14:tracePt t="29103" x="6372225" y="4541838"/>
          <p14:tracePt t="29111" x="6353175" y="4541838"/>
          <p14:tracePt t="29119" x="6335713" y="4541838"/>
          <p14:tracePt t="29127" x="6311900" y="4541838"/>
          <p14:tracePt t="29133" x="6292850" y="4541838"/>
          <p14:tracePt t="29141" x="6264275" y="4541838"/>
          <p14:tracePt t="29148" x="6227763" y="4541838"/>
          <p14:tracePt t="29157" x="6197600" y="4541838"/>
          <p14:tracePt t="29164" x="6161088" y="4541838"/>
          <p14:tracePt t="29172" x="6119813" y="4541838"/>
          <p14:tracePt t="29181" x="6083300" y="4548188"/>
          <p14:tracePt t="29189" x="6048375" y="4554538"/>
          <p14:tracePt t="29197" x="6005513" y="4559300"/>
          <p14:tracePt t="29205" x="5976938" y="4559300"/>
          <p14:tracePt t="29214" x="5940425" y="4565650"/>
          <p14:tracePt t="29220" x="5910263" y="4565650"/>
          <p14:tracePt t="29230" x="5873750" y="4565650"/>
          <p14:tracePt t="29237" x="5845175" y="4565650"/>
          <p14:tracePt t="29243" x="5826125" y="4565650"/>
          <p14:tracePt t="29253" x="5795963" y="4565650"/>
          <p14:tracePt t="29261" x="5767388" y="4559300"/>
          <p14:tracePt t="29269" x="5737225" y="4548188"/>
          <p14:tracePt t="29275" x="5694363" y="4541838"/>
          <p14:tracePt t="29282" x="5659438" y="4529138"/>
          <p14:tracePt t="29291" x="5629275" y="4524375"/>
          <p14:tracePt t="29298" x="5592763" y="4505325"/>
          <p14:tracePt t="29307" x="5562600" y="4487863"/>
          <p14:tracePt t="29315" x="5527675" y="4470400"/>
          <p14:tracePt t="29323" x="5491163" y="4451350"/>
          <p14:tracePt t="29331" x="5461000" y="4433888"/>
          <p14:tracePt t="29339" x="5430838" y="4416425"/>
          <p14:tracePt t="29347" x="5407025" y="4397375"/>
          <p14:tracePt t="29355" x="5372100" y="4379913"/>
          <p14:tracePt t="29364" x="5341938" y="4362450"/>
          <p14:tracePt t="29371" x="5305425" y="4338638"/>
          <p14:tracePt t="29380" x="5268913" y="4319588"/>
          <p14:tracePt t="29385" x="5245100" y="4308475"/>
          <p14:tracePt t="29393" x="5221288" y="4295775"/>
          <p14:tracePt t="29401" x="5197475" y="4284663"/>
          <p14:tracePt t="29409" x="5167313" y="4271963"/>
          <p14:tracePt t="29417" x="5132388" y="4254500"/>
          <p14:tracePt t="29425" x="5113338" y="4230688"/>
          <p14:tracePt t="29433" x="5084763" y="4211638"/>
          <p14:tracePt t="29441" x="5059363" y="4200525"/>
          <p14:tracePt t="29448" x="5041900" y="4183063"/>
          <p14:tracePt t="29457" x="5024438" y="4164013"/>
          <p14:tracePt t="29465" x="5005388" y="4146550"/>
          <p14:tracePt t="29473" x="4981575" y="4122738"/>
          <p14:tracePt t="29480" x="4970463" y="4103688"/>
          <p14:tracePt t="29489" x="4953000" y="4079875"/>
          <p14:tracePt t="29497" x="4933950" y="4062413"/>
          <p14:tracePt t="29505" x="4922838" y="4038600"/>
          <p14:tracePt t="29514" x="4903788" y="4021138"/>
          <p14:tracePt t="29519" x="4892675" y="3997325"/>
          <p14:tracePt t="29527" x="4879975" y="3978275"/>
          <p14:tracePt t="29535" x="4868863" y="3967163"/>
          <p14:tracePt t="29543" x="4856163" y="3954463"/>
          <p14:tracePt t="29551" x="4849813" y="3937000"/>
          <p14:tracePt t="29559" x="4838700" y="3924300"/>
          <p14:tracePt t="29566" x="4826000" y="3913188"/>
          <p14:tracePt t="29575" x="4821238" y="3900488"/>
          <p14:tracePt t="29582" x="4814888" y="3883025"/>
          <p14:tracePt t="29591" x="4814888" y="3870325"/>
          <p14:tracePt t="29599" x="4808538" y="3859213"/>
          <p14:tracePt t="29607" x="4802188" y="3846513"/>
          <p14:tracePt t="29614" x="4802188" y="3835400"/>
          <p14:tracePt t="29623" x="4802188" y="3822700"/>
          <p14:tracePt t="29631" x="4795838" y="3805238"/>
          <p14:tracePt t="29639" x="4795838" y="3798888"/>
          <p14:tracePt t="29646" x="4795838" y="3792538"/>
          <p14:tracePt t="29652" x="4795838" y="3786188"/>
          <p14:tracePt t="29661" x="4795838" y="3781425"/>
          <p14:tracePt t="29668" x="4795838" y="3775075"/>
          <p14:tracePt t="29685" x="4795838" y="3768725"/>
          <p14:tracePt t="29693" x="4795838" y="3762375"/>
          <p14:tracePt t="29701" x="4795838" y="3757613"/>
          <p14:tracePt t="29725" x="4795838" y="3751263"/>
          <p14:tracePt t="29732" x="4802188" y="3751263"/>
          <p14:tracePt t="29741" x="4808538" y="3744913"/>
          <p14:tracePt t="29757" x="4814888" y="3738563"/>
          <p14:tracePt t="29765" x="4814888" y="3732213"/>
          <p14:tracePt t="29773" x="4821238" y="3727450"/>
          <p14:tracePt t="29781" x="4826000" y="3727450"/>
          <p14:tracePt t="29789" x="4832350" y="3708400"/>
          <p14:tracePt t="29798" x="4838700" y="3708400"/>
          <p14:tracePt t="29803" x="4845050" y="3697288"/>
          <p14:tracePt t="29811" x="4849813" y="3697288"/>
          <p14:tracePt t="29819" x="4849813" y="3690938"/>
          <p14:tracePt t="29827" x="4856163" y="3690938"/>
          <p14:tracePt t="29835" x="4856163" y="3684588"/>
          <p14:tracePt t="29843" x="4862513" y="3684588"/>
          <p14:tracePt t="29851" x="4862513" y="3678238"/>
          <p14:tracePt t="29859" x="4868863" y="3673475"/>
          <p14:tracePt t="29867" x="4873625" y="3673475"/>
          <p14:tracePt t="29875" x="4873625" y="3667125"/>
          <p14:tracePt t="29882" x="4879975" y="3667125"/>
          <p14:tracePt t="29891" x="4879975" y="3660775"/>
          <p14:tracePt t="29899" x="4886325" y="3660775"/>
          <p14:tracePt t="29914" x="4892675" y="3660775"/>
          <p14:tracePt t="29921" x="4899025" y="3654425"/>
          <p14:tracePt t="46165" x="4862513" y="3619500"/>
          <p14:tracePt t="46173" x="4802188" y="3582988"/>
          <p14:tracePt t="46180" x="4713288" y="3517900"/>
          <p14:tracePt t="46186" x="4629150" y="3457575"/>
          <p14:tracePt t="46195" x="4514850" y="3390900"/>
          <p14:tracePt t="46202" x="4413250" y="3313113"/>
          <p14:tracePt t="46211" x="4322763" y="3228975"/>
          <p14:tracePt t="46219" x="4210050" y="3151188"/>
          <p14:tracePt t="46227" x="4078288" y="3055938"/>
          <p14:tracePt t="46235" x="3981450" y="2965450"/>
          <p14:tracePt t="46243" x="3875088" y="2857500"/>
          <p14:tracePt t="46251" x="3760788" y="2720975"/>
          <p14:tracePt t="46259" x="3629025" y="2582863"/>
          <p14:tracePt t="46266" x="3479800" y="2408238"/>
          <p14:tracePt t="46275" x="3305175" y="2222500"/>
          <p14:tracePt t="46283" x="3089275" y="2036763"/>
          <p14:tracePt t="46291" x="2874963" y="1870075"/>
          <p14:tracePt t="46298" x="2700338" y="1708150"/>
          <p14:tracePt t="46306" x="2581275" y="1557338"/>
          <p14:tracePt t="46314" x="2436813" y="1420813"/>
          <p14:tracePt t="46323" x="2305050" y="1263650"/>
          <p14:tracePt t="46329" x="2173288" y="1108075"/>
          <p14:tracePt t="46336" x="2071688" y="989013"/>
          <p14:tracePt t="46345" x="1982788" y="898525"/>
          <p14:tracePt t="46353" x="1855788" y="773113"/>
          <p14:tracePt t="46361" x="1712913" y="641350"/>
          <p14:tracePt t="46369" x="1581150" y="539750"/>
          <p14:tracePt t="46377" x="1509713" y="473075"/>
          <p14:tracePt t="46385" x="1460500" y="419100"/>
          <p14:tracePt t="46393" x="1425575" y="384175"/>
          <p14:tracePt t="46400" x="1389063" y="347663"/>
          <p14:tracePt t="46409" x="1358900" y="293688"/>
          <p14:tracePt t="46417" x="1323975" y="252413"/>
          <p14:tracePt t="46425" x="1293813" y="209550"/>
          <p14:tracePt t="46432" x="1250950" y="161925"/>
          <p14:tracePt t="46439" x="1216025" y="114300"/>
          <p14:tracePt t="46447" x="1179513" y="66675"/>
          <p14:tracePt t="46455" x="1138238" y="23813"/>
        </p14:tracePtLst>
      </p14:laserTrace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84383" y="698842"/>
            <a:ext cx="734481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 Black"/>
              </a:rPr>
              <a:t>Medikationsanalyse im Überblick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0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863635C2-C3B5-43D4-A4BE-F6119315389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36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2D5ABCD2-06E7-C012-9C3C-4CFCAB1DA28A}"/>
              </a:ext>
            </a:extLst>
          </p:cNvPr>
          <p:cNvSpPr txBox="1"/>
          <p:nvPr/>
        </p:nvSpPr>
        <p:spPr bwMode="auto">
          <a:xfrm>
            <a:off x="984383" y="1259793"/>
            <a:ext cx="6736928" cy="340519"/>
          </a:xfrm>
          <a:prstGeom prst="roundRect">
            <a:avLst>
              <a:gd name="adj" fmla="val 16667"/>
            </a:avLst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Medikationsanalyse speziell für </a:t>
            </a:r>
            <a:r>
              <a:rPr kumimoji="0" lang="de-DE" sz="1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Patient:innen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 mit Antidepressiva-Therapie</a:t>
            </a:r>
            <a:endParaRPr kumimoji="0" lang="de-DE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Rechteck: abgerundete Ecken 4">
            <a:extLst>
              <a:ext uri="{FF2B5EF4-FFF2-40B4-BE49-F238E27FC236}">
                <a16:creationId xmlns:a16="http://schemas.microsoft.com/office/drawing/2014/main" id="{94B26DDF-FE2D-0B9F-6370-006E2AD18094}"/>
              </a:ext>
            </a:extLst>
          </p:cNvPr>
          <p:cNvSpPr/>
          <p:nvPr/>
        </p:nvSpPr>
        <p:spPr bwMode="auto">
          <a:xfrm>
            <a:off x="984384" y="2098049"/>
            <a:ext cx="735484" cy="1114418"/>
          </a:xfrm>
          <a:prstGeom prst="roundRect">
            <a:avLst>
              <a:gd name="adj" fmla="val 16667"/>
            </a:avLst>
          </a:prstGeom>
          <a:noFill/>
          <a:ln>
            <a:solidFill>
              <a:srgbClr val="385D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sp>
        <p:nvSpPr>
          <p:cNvPr id="7" name="Pfeil nach rechts 4">
            <a:extLst>
              <a:ext uri="{FF2B5EF4-FFF2-40B4-BE49-F238E27FC236}">
                <a16:creationId xmlns:a16="http://schemas.microsoft.com/office/drawing/2014/main" id="{826C4B92-4575-96FD-20D0-127B2561CCF8}"/>
              </a:ext>
            </a:extLst>
          </p:cNvPr>
          <p:cNvSpPr/>
          <p:nvPr/>
        </p:nvSpPr>
        <p:spPr bwMode="auto">
          <a:xfrm>
            <a:off x="984383" y="1690124"/>
            <a:ext cx="5444655" cy="429092"/>
          </a:xfrm>
          <a:prstGeom prst="rightArrow">
            <a:avLst/>
          </a:prstGeom>
          <a:solidFill>
            <a:srgbClr val="51C4A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63E6E4BE-65D2-B4A3-25E8-F2D5F4D72144}"/>
              </a:ext>
            </a:extLst>
          </p:cNvPr>
          <p:cNvGrpSpPr/>
          <p:nvPr/>
        </p:nvGrpSpPr>
        <p:grpSpPr>
          <a:xfrm>
            <a:off x="1672598" y="2008048"/>
            <a:ext cx="2575088" cy="427176"/>
            <a:chOff x="3674070" y="1253943"/>
            <a:chExt cx="3433451" cy="569568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656138A6-862B-3BFC-9A67-CA6383E6DF59}"/>
                </a:ext>
              </a:extLst>
            </p:cNvPr>
            <p:cNvSpPr txBox="1"/>
            <p:nvPr/>
          </p:nvSpPr>
          <p:spPr>
            <a:xfrm>
              <a:off x="3674070" y="1495387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1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6267659D-93C0-9B89-8F57-6DBBCAB8EF3E}"/>
                </a:ext>
              </a:extLst>
            </p:cNvPr>
            <p:cNvSpPr txBox="1"/>
            <p:nvPr/>
          </p:nvSpPr>
          <p:spPr bwMode="auto">
            <a:xfrm>
              <a:off x="4404602" y="1495384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2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95E0834D-706D-FDC5-CCE9-79DE76F56EAB}"/>
                </a:ext>
              </a:extLst>
            </p:cNvPr>
            <p:cNvSpPr txBox="1"/>
            <p:nvPr/>
          </p:nvSpPr>
          <p:spPr bwMode="auto">
            <a:xfrm>
              <a:off x="5109387" y="1493943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3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Textfeld 23">
              <a:extLst>
                <a:ext uri="{FF2B5EF4-FFF2-40B4-BE49-F238E27FC236}">
                  <a16:creationId xmlns:a16="http://schemas.microsoft.com/office/drawing/2014/main" id="{E2B74198-9D8D-9738-95CB-49AFFD41E824}"/>
                </a:ext>
              </a:extLst>
            </p:cNvPr>
            <p:cNvSpPr txBox="1"/>
            <p:nvPr/>
          </p:nvSpPr>
          <p:spPr bwMode="auto">
            <a:xfrm>
              <a:off x="5949985" y="1492501"/>
              <a:ext cx="1157536" cy="3281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  <a:ea typeface="+mn-ea"/>
                  <a:cs typeface="Arial"/>
                </a:rPr>
                <a:t>Visite 4</a:t>
              </a:r>
              <a:endParaRPr kumimoji="0" lang="de-DE" sz="999" b="0" i="0" u="none" strike="noStrike" kern="120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8898766B-4C4D-DBC4-C702-238ECE0E7667}"/>
                </a:ext>
              </a:extLst>
            </p:cNvPr>
            <p:cNvSpPr/>
            <p:nvPr/>
          </p:nvSpPr>
          <p:spPr bwMode="auto">
            <a:xfrm>
              <a:off x="4189799" y="1262686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0911EDD9-4556-8A5B-30D7-6C50B5799771}"/>
                </a:ext>
              </a:extLst>
            </p:cNvPr>
            <p:cNvSpPr/>
            <p:nvPr/>
          </p:nvSpPr>
          <p:spPr bwMode="auto">
            <a:xfrm>
              <a:off x="4922669" y="1260931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hteck 26">
              <a:extLst>
                <a:ext uri="{FF2B5EF4-FFF2-40B4-BE49-F238E27FC236}">
                  <a16:creationId xmlns:a16="http://schemas.microsoft.com/office/drawing/2014/main" id="{EA0E0332-A4B4-BB6F-35A4-DEC4052BB07A}"/>
                </a:ext>
              </a:extLst>
            </p:cNvPr>
            <p:cNvSpPr/>
            <p:nvPr/>
          </p:nvSpPr>
          <p:spPr>
            <a:xfrm>
              <a:off x="5623303" y="1253943"/>
              <a:ext cx="60959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9D13B2A9-A996-F097-AE0A-E7E39278350C}"/>
                </a:ext>
              </a:extLst>
            </p:cNvPr>
            <p:cNvSpPr/>
            <p:nvPr/>
          </p:nvSpPr>
          <p:spPr bwMode="auto">
            <a:xfrm>
              <a:off x="6476198" y="1260562"/>
              <a:ext cx="60884" cy="240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5FA58902-8ACA-D0BA-9E10-1EC70F6E947C}"/>
              </a:ext>
            </a:extLst>
          </p:cNvPr>
          <p:cNvGrpSpPr/>
          <p:nvPr/>
        </p:nvGrpSpPr>
        <p:grpSpPr>
          <a:xfrm>
            <a:off x="1066706" y="2014531"/>
            <a:ext cx="575355" cy="722385"/>
            <a:chOff x="2876194" y="1272273"/>
            <a:chExt cx="767140" cy="963180"/>
          </a:xfrm>
        </p:grpSpPr>
        <p:sp>
          <p:nvSpPr>
            <p:cNvPr id="37" name="Ellipse 36">
              <a:extLst>
                <a:ext uri="{FF2B5EF4-FFF2-40B4-BE49-F238E27FC236}">
                  <a16:creationId xmlns:a16="http://schemas.microsoft.com/office/drawing/2014/main" id="{B55D9476-301B-3D38-C5D5-4A536E6B76C7}"/>
                </a:ext>
              </a:extLst>
            </p:cNvPr>
            <p:cNvSpPr/>
            <p:nvPr/>
          </p:nvSpPr>
          <p:spPr bwMode="auto">
            <a:xfrm>
              <a:off x="2876194" y="1518473"/>
              <a:ext cx="767140" cy="716980"/>
            </a:xfrm>
            <a:prstGeom prst="ellipse">
              <a:avLst/>
            </a:prstGeom>
            <a:solidFill>
              <a:srgbClr val="5B9BD5">
                <a:lumMod val="40000"/>
                <a:lumOff val="60000"/>
              </a:srgbClr>
            </a:solidFill>
            <a:ln w="34925" cap="flat" cmpd="sng" algn="ctr">
              <a:solidFill>
                <a:srgbClr val="4472C4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Arial" panose="020B0604020202020204" pitchFamily="34" charset="0"/>
                </a:rPr>
                <a:t>T0</a:t>
              </a:r>
              <a:endParaRPr kumimoji="0" sz="9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8" name="Rechteck 37">
              <a:extLst>
                <a:ext uri="{FF2B5EF4-FFF2-40B4-BE49-F238E27FC236}">
                  <a16:creationId xmlns:a16="http://schemas.microsoft.com/office/drawing/2014/main" id="{799A5AD5-3DDF-850E-73AE-B15A920F9E7A}"/>
                </a:ext>
              </a:extLst>
            </p:cNvPr>
            <p:cNvSpPr/>
            <p:nvPr/>
          </p:nvSpPr>
          <p:spPr bwMode="auto">
            <a:xfrm>
              <a:off x="3229799" y="1272273"/>
              <a:ext cx="60884" cy="240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EFFA7CF1-3472-49F0-2D59-46D068392D92}"/>
              </a:ext>
            </a:extLst>
          </p:cNvPr>
          <p:cNvGrpSpPr/>
          <p:nvPr/>
        </p:nvGrpSpPr>
        <p:grpSpPr>
          <a:xfrm>
            <a:off x="4460548" y="2012478"/>
            <a:ext cx="575355" cy="702884"/>
            <a:chOff x="7193059" y="1264945"/>
            <a:chExt cx="767140" cy="937178"/>
          </a:xfrm>
        </p:grpSpPr>
        <p:sp>
          <p:nvSpPr>
            <p:cNvPr id="41" name="Ellipse 17">
              <a:extLst>
                <a:ext uri="{FF2B5EF4-FFF2-40B4-BE49-F238E27FC236}">
                  <a16:creationId xmlns:a16="http://schemas.microsoft.com/office/drawing/2014/main" id="{2BA2B111-3985-E0CF-F89D-7EB0F45F53CA}"/>
                </a:ext>
              </a:extLst>
            </p:cNvPr>
            <p:cNvSpPr/>
            <p:nvPr/>
          </p:nvSpPr>
          <p:spPr bwMode="auto">
            <a:xfrm>
              <a:off x="7193059" y="1502585"/>
              <a:ext cx="767140" cy="699538"/>
            </a:xfrm>
            <a:prstGeom prst="ellipse">
              <a:avLst/>
            </a:prstGeom>
            <a:solidFill>
              <a:srgbClr val="5B9BD5">
                <a:lumMod val="40000"/>
                <a:lumOff val="60000"/>
              </a:srgbClr>
            </a:solidFill>
            <a:ln w="34925" cap="flat" cmpd="sng" algn="ctr">
              <a:solidFill>
                <a:srgbClr val="4472C4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217452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9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" panose="020F0502020204030203"/>
                  <a:ea typeface="+mn-ea"/>
                  <a:cs typeface="Arial" panose="020B0604020202020204" pitchFamily="34" charset="0"/>
                </a:rPr>
                <a:t>T1</a:t>
              </a:r>
              <a:endParaRPr kumimoji="0" sz="9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43" name="Rechteck 42">
              <a:extLst>
                <a:ext uri="{FF2B5EF4-FFF2-40B4-BE49-F238E27FC236}">
                  <a16:creationId xmlns:a16="http://schemas.microsoft.com/office/drawing/2014/main" id="{B3DC4DCF-83CF-ADFF-3CF5-F164FC9F22FB}"/>
                </a:ext>
              </a:extLst>
            </p:cNvPr>
            <p:cNvSpPr/>
            <p:nvPr/>
          </p:nvSpPr>
          <p:spPr bwMode="auto">
            <a:xfrm>
              <a:off x="7543939" y="1264945"/>
              <a:ext cx="60884" cy="240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7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4" name="Textfeld 43">
            <a:extLst>
              <a:ext uri="{FF2B5EF4-FFF2-40B4-BE49-F238E27FC236}">
                <a16:creationId xmlns:a16="http://schemas.microsoft.com/office/drawing/2014/main" id="{954706C5-1E95-17F0-C21E-B83C2468EA28}"/>
              </a:ext>
            </a:extLst>
          </p:cNvPr>
          <p:cNvSpPr txBox="1"/>
          <p:nvPr/>
        </p:nvSpPr>
        <p:spPr bwMode="auto">
          <a:xfrm>
            <a:off x="945406" y="2939772"/>
            <a:ext cx="9555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dirty="0">
                <a:latin typeface="Lato" panose="020F0502020204030203"/>
              </a:rPr>
              <a:t>1. Analyse </a:t>
            </a:r>
          </a:p>
        </p:txBody>
      </p:sp>
      <p:sp>
        <p:nvSpPr>
          <p:cNvPr id="45" name="Textfeld 44">
            <a:extLst>
              <a:ext uri="{FF2B5EF4-FFF2-40B4-BE49-F238E27FC236}">
                <a16:creationId xmlns:a16="http://schemas.microsoft.com/office/drawing/2014/main" id="{979D3A5B-C1F0-A1AF-060D-7E29B6740C59}"/>
              </a:ext>
            </a:extLst>
          </p:cNvPr>
          <p:cNvSpPr txBox="1"/>
          <p:nvPr/>
        </p:nvSpPr>
        <p:spPr bwMode="auto">
          <a:xfrm>
            <a:off x="3421027" y="2936791"/>
            <a:ext cx="9555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dirty="0">
                <a:latin typeface="Lato" panose="020F0502020204030203"/>
              </a:rPr>
              <a:t>2. Analyse </a:t>
            </a:r>
          </a:p>
        </p:txBody>
      </p:sp>
      <p:sp>
        <p:nvSpPr>
          <p:cNvPr id="46" name="Ellipse 17">
            <a:extLst>
              <a:ext uri="{FF2B5EF4-FFF2-40B4-BE49-F238E27FC236}">
                <a16:creationId xmlns:a16="http://schemas.microsoft.com/office/drawing/2014/main" id="{062D547C-7D0A-8B64-DF03-238EFD3B1764}"/>
              </a:ext>
            </a:extLst>
          </p:cNvPr>
          <p:cNvSpPr/>
          <p:nvPr/>
        </p:nvSpPr>
        <p:spPr bwMode="auto">
          <a:xfrm>
            <a:off x="5486154" y="2196843"/>
            <a:ext cx="575355" cy="537735"/>
          </a:xfrm>
          <a:prstGeom prst="ellipse">
            <a:avLst/>
          </a:prstGeom>
          <a:solidFill>
            <a:srgbClr val="5B9BD5">
              <a:lumMod val="40000"/>
              <a:lumOff val="60000"/>
            </a:srgbClr>
          </a:solidFill>
          <a:ln w="34925" cap="flat" cmpd="sng" algn="ctr">
            <a:solidFill>
              <a:srgbClr val="4472C4">
                <a:lumMod val="7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21745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T2</a:t>
            </a:r>
            <a:endParaRPr kumimoji="0" sz="999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7" name="Rechteck 46">
            <a:extLst>
              <a:ext uri="{FF2B5EF4-FFF2-40B4-BE49-F238E27FC236}">
                <a16:creationId xmlns:a16="http://schemas.microsoft.com/office/drawing/2014/main" id="{EAD37344-8279-A6EC-BCC3-B527CFAFE7B1}"/>
              </a:ext>
            </a:extLst>
          </p:cNvPr>
          <p:cNvSpPr/>
          <p:nvPr/>
        </p:nvSpPr>
        <p:spPr bwMode="auto">
          <a:xfrm>
            <a:off x="5750972" y="2015548"/>
            <a:ext cx="45719" cy="18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798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Textfeld 47">
            <a:extLst>
              <a:ext uri="{FF2B5EF4-FFF2-40B4-BE49-F238E27FC236}">
                <a16:creationId xmlns:a16="http://schemas.microsoft.com/office/drawing/2014/main" id="{E096C8AD-538C-9402-B1C5-BA9EE1CE47DD}"/>
              </a:ext>
            </a:extLst>
          </p:cNvPr>
          <p:cNvSpPr txBox="1"/>
          <p:nvPr/>
        </p:nvSpPr>
        <p:spPr bwMode="auto">
          <a:xfrm>
            <a:off x="3379534" y="3273368"/>
            <a:ext cx="216023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900" b="1" dirty="0">
                <a:latin typeface="Lato" panose="020F0502020204030203"/>
              </a:rPr>
              <a:t>Zur Visite 4:</a:t>
            </a:r>
            <a:br>
              <a:rPr lang="de-DE" sz="900" dirty="0">
                <a:latin typeface="Lato" panose="020F0502020204030203"/>
              </a:rPr>
            </a:br>
            <a:r>
              <a:rPr lang="de-DE" sz="900" dirty="0">
                <a:latin typeface="Lato" panose="020F0502020204030203"/>
              </a:rPr>
              <a:t>Vor dem Psychoedukationsgespräch mit dem/der </a:t>
            </a:r>
            <a:r>
              <a:rPr lang="de-DE" sz="900" dirty="0" err="1">
                <a:latin typeface="Lato" panose="020F0502020204030203"/>
              </a:rPr>
              <a:t>Patient:in</a:t>
            </a:r>
            <a:endParaRPr lang="de-DE" sz="900" dirty="0"/>
          </a:p>
        </p:txBody>
      </p:sp>
      <p:sp>
        <p:nvSpPr>
          <p:cNvPr id="49" name="Textfeld 48">
            <a:extLst>
              <a:ext uri="{FF2B5EF4-FFF2-40B4-BE49-F238E27FC236}">
                <a16:creationId xmlns:a16="http://schemas.microsoft.com/office/drawing/2014/main" id="{7CDCCB75-EC32-D3DC-F16C-440AC9E4026E}"/>
              </a:ext>
            </a:extLst>
          </p:cNvPr>
          <p:cNvSpPr txBox="1"/>
          <p:nvPr/>
        </p:nvSpPr>
        <p:spPr bwMode="auto">
          <a:xfrm>
            <a:off x="876542" y="3280217"/>
            <a:ext cx="20392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900" b="1" dirty="0">
                <a:latin typeface="Lato" panose="020F0502020204030203"/>
              </a:rPr>
              <a:t>Beim Auftaktgespräch:</a:t>
            </a:r>
            <a:br>
              <a:rPr lang="de-DE" sz="900" dirty="0">
                <a:latin typeface="Lato" panose="020F0502020204030203"/>
              </a:rPr>
            </a:br>
            <a:r>
              <a:rPr lang="de-DE" sz="900" dirty="0">
                <a:latin typeface="Lato" panose="020F0502020204030203"/>
              </a:rPr>
              <a:t>Am besten direkt nach Erhebung des Anamnesefragebogens</a:t>
            </a:r>
            <a:endParaRPr lang="de-DE" sz="900" dirty="0"/>
          </a:p>
        </p:txBody>
      </p:sp>
      <p:sp>
        <p:nvSpPr>
          <p:cNvPr id="50" name="Rechteck: abgerundete Ecken 49">
            <a:extLst>
              <a:ext uri="{FF2B5EF4-FFF2-40B4-BE49-F238E27FC236}">
                <a16:creationId xmlns:a16="http://schemas.microsoft.com/office/drawing/2014/main" id="{F4A6BD7C-449F-BEC9-F5A8-8C1561AD81BF}"/>
              </a:ext>
            </a:extLst>
          </p:cNvPr>
          <p:cNvSpPr/>
          <p:nvPr/>
        </p:nvSpPr>
        <p:spPr bwMode="auto">
          <a:xfrm>
            <a:off x="3439097" y="2098049"/>
            <a:ext cx="735484" cy="1114417"/>
          </a:xfrm>
          <a:prstGeom prst="roundRect">
            <a:avLst>
              <a:gd name="adj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pic>
        <p:nvPicPr>
          <p:cNvPr id="51" name="Grafik 50">
            <a:extLst>
              <a:ext uri="{FF2B5EF4-FFF2-40B4-BE49-F238E27FC236}">
                <a16:creationId xmlns:a16="http://schemas.microsoft.com/office/drawing/2014/main" id="{AA4B707E-6FAE-C59B-5A88-102454BB07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1210805" y="2571722"/>
            <a:ext cx="349676" cy="349676"/>
          </a:xfrm>
          <a:prstGeom prst="rect">
            <a:avLst/>
          </a:prstGeom>
        </p:spPr>
      </p:pic>
      <p:pic>
        <p:nvPicPr>
          <p:cNvPr id="52" name="Grafik 51">
            <a:extLst>
              <a:ext uri="{FF2B5EF4-FFF2-40B4-BE49-F238E27FC236}">
                <a16:creationId xmlns:a16="http://schemas.microsoft.com/office/drawing/2014/main" id="{1635F8CE-D194-4EA4-3312-7E78FB007E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3660621" y="2571722"/>
            <a:ext cx="349676" cy="349676"/>
          </a:xfrm>
          <a:prstGeom prst="rect">
            <a:avLst/>
          </a:prstGeom>
        </p:spPr>
      </p:pic>
      <p:sp>
        <p:nvSpPr>
          <p:cNvPr id="56" name="Textfeld 55">
            <a:extLst>
              <a:ext uri="{FF2B5EF4-FFF2-40B4-BE49-F238E27FC236}">
                <a16:creationId xmlns:a16="http://schemas.microsoft.com/office/drawing/2014/main" id="{BFA12BE6-FA27-2D79-CF02-8AE084EA927B}"/>
              </a:ext>
            </a:extLst>
          </p:cNvPr>
          <p:cNvSpPr txBox="1"/>
          <p:nvPr/>
        </p:nvSpPr>
        <p:spPr>
          <a:xfrm>
            <a:off x="2155315" y="4319989"/>
            <a:ext cx="405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200" b="1" dirty="0">
                <a:latin typeface="Lato" panose="020F0502020204030203"/>
              </a:rPr>
              <a:t>Ergebnisansicht:</a:t>
            </a:r>
            <a:br>
              <a:rPr lang="de-DE" sz="1200" b="1" dirty="0">
                <a:latin typeface="Lato" panose="020F0502020204030203"/>
              </a:rPr>
            </a:br>
            <a:r>
              <a:rPr lang="de-DE" sz="1200" dirty="0">
                <a:latin typeface="Lato" panose="020F0502020204030203"/>
              </a:rPr>
              <a:t>Informationsblöcke zu </a:t>
            </a:r>
            <a:br>
              <a:rPr lang="de-DE" sz="1200" dirty="0">
                <a:latin typeface="Lato" panose="020F0502020204030203"/>
              </a:rPr>
            </a:br>
            <a:r>
              <a:rPr lang="de-DE" sz="1200" dirty="0">
                <a:latin typeface="Lato" panose="020F0502020204030203"/>
              </a:rPr>
              <a:t>Übermedikation und Therapierisiken</a:t>
            </a:r>
          </a:p>
        </p:txBody>
      </p:sp>
      <p:grpSp>
        <p:nvGrpSpPr>
          <p:cNvPr id="58" name="Gruppieren 57">
            <a:extLst>
              <a:ext uri="{FF2B5EF4-FFF2-40B4-BE49-F238E27FC236}">
                <a16:creationId xmlns:a16="http://schemas.microsoft.com/office/drawing/2014/main" id="{F811A0FC-D833-03C6-E5B4-3ED65DA74CE0}"/>
              </a:ext>
            </a:extLst>
          </p:cNvPr>
          <p:cNvGrpSpPr/>
          <p:nvPr/>
        </p:nvGrpSpPr>
        <p:grpSpPr>
          <a:xfrm>
            <a:off x="6257163" y="3367013"/>
            <a:ext cx="2160239" cy="1666456"/>
            <a:chOff x="6257163" y="3367013"/>
            <a:chExt cx="2160239" cy="1666456"/>
          </a:xfrm>
        </p:grpSpPr>
        <p:pic>
          <p:nvPicPr>
            <p:cNvPr id="53" name="Grafik 52">
              <a:extLst>
                <a:ext uri="{FF2B5EF4-FFF2-40B4-BE49-F238E27FC236}">
                  <a16:creationId xmlns:a16="http://schemas.microsoft.com/office/drawing/2014/main" id="{B45315F4-2F08-EBBE-5E96-E3CAF18774A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910"/>
            <a:stretch/>
          </p:blipFill>
          <p:spPr bwMode="auto">
            <a:xfrm>
              <a:off x="6257163" y="3367013"/>
              <a:ext cx="2160239" cy="1666456"/>
            </a:xfrm>
            <a:prstGeom prst="rect">
              <a:avLst/>
            </a:prstGeom>
          </p:spPr>
        </p:pic>
        <p:pic>
          <p:nvPicPr>
            <p:cNvPr id="54" name="Grafik 53">
              <a:extLst>
                <a:ext uri="{FF2B5EF4-FFF2-40B4-BE49-F238E27FC236}">
                  <a16:creationId xmlns:a16="http://schemas.microsoft.com/office/drawing/2014/main" id="{0E41C6D6-9B93-F3B0-421A-750C0BC9567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 bwMode="auto">
            <a:xfrm>
              <a:off x="6336362" y="3439021"/>
              <a:ext cx="2005846" cy="1128288"/>
            </a:xfrm>
            <a:prstGeom prst="rect">
              <a:avLst/>
            </a:prstGeom>
          </p:spPr>
        </p:pic>
        <p:pic>
          <p:nvPicPr>
            <p:cNvPr id="57" name="Grafik 56">
              <a:extLst>
                <a:ext uri="{FF2B5EF4-FFF2-40B4-BE49-F238E27FC236}">
                  <a16:creationId xmlns:a16="http://schemas.microsoft.com/office/drawing/2014/main" id="{DFAD3709-C25D-CB58-DB54-92910B41CD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/>
          </p:blipFill>
          <p:spPr bwMode="auto">
            <a:xfrm>
              <a:off x="7195240" y="4639317"/>
              <a:ext cx="284084" cy="284084"/>
            </a:xfrm>
            <a:prstGeom prst="rect">
              <a:avLst/>
            </a:prstGeom>
          </p:spPr>
        </p:pic>
      </p:grpSp>
      <p:pic>
        <p:nvPicPr>
          <p:cNvPr id="6" name="Medien1">
            <a:hlinkClick r:id="" action="ppaction://media"/>
            <a:extLst>
              <a:ext uri="{FF2B5EF4-FFF2-40B4-BE49-F238E27FC236}">
                <a16:creationId xmlns:a16="http://schemas.microsoft.com/office/drawing/2014/main" id="{9783DDBC-A743-0C94-96CC-0CBA8625B5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74458" y="44861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60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04"/>
    </mc:Choice>
    <mc:Fallback xmlns="">
      <p:transition spd="slow" advTm="48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0228" x="473075" y="36513"/>
          <p14:tracePt t="10237" x="568325" y="60325"/>
          <p14:tracePt t="10243" x="682625" y="90488"/>
          <p14:tracePt t="10251" x="808038" y="125413"/>
          <p14:tracePt t="10260" x="939800" y="149225"/>
          <p14:tracePt t="10267" x="1077913" y="179388"/>
          <p14:tracePt t="10275" x="1270000" y="209550"/>
          <p14:tracePt t="10282" x="1455738" y="233363"/>
          <p14:tracePt t="10292" x="1646238" y="263525"/>
          <p14:tracePt t="10299" x="1797050" y="280988"/>
          <p14:tracePt t="10307" x="1905000" y="280988"/>
          <p14:tracePt t="10315" x="2011363" y="269875"/>
          <p14:tracePt t="10323" x="2095500" y="263525"/>
          <p14:tracePt t="10331" x="2168525" y="246063"/>
          <p14:tracePt t="10339" x="2239963" y="246063"/>
          <p14:tracePt t="10346" x="2311400" y="246063"/>
          <p14:tracePt t="10355" x="2365375" y="246063"/>
          <p14:tracePt t="10362" x="2419350" y="239713"/>
          <p14:tracePt t="10371" x="2466975" y="239713"/>
          <p14:tracePt t="10378" x="2514600" y="233363"/>
          <p14:tracePt t="10385" x="2562225" y="233363"/>
          <p14:tracePt t="10393" x="2611438" y="233363"/>
          <p14:tracePt t="10401" x="2652713" y="233363"/>
          <p14:tracePt t="10408" x="2682875" y="233363"/>
          <p14:tracePt t="10417" x="2713038" y="233363"/>
          <p14:tracePt t="10425" x="2730500" y="233363"/>
          <p14:tracePt t="10433" x="2754313" y="233363"/>
          <p14:tracePt t="10441" x="2790825" y="233363"/>
          <p14:tracePt t="10449" x="2820988" y="233363"/>
          <p14:tracePt t="10457" x="2855913" y="239713"/>
          <p14:tracePt t="10464" x="2898775" y="246063"/>
          <p14:tracePt t="10473" x="2940050" y="263525"/>
          <p14:tracePt t="10481" x="2976563" y="280988"/>
          <p14:tracePt t="10489" x="3000375" y="304800"/>
          <p14:tracePt t="10496" x="3017838" y="323850"/>
          <p14:tracePt t="10505" x="3035300" y="347663"/>
          <p14:tracePt t="10511" x="3060700" y="384175"/>
          <p14:tracePt t="10521" x="3078163" y="419100"/>
          <p14:tracePt t="10528" x="3101975" y="466725"/>
          <p14:tracePt t="10535" x="3138488" y="527050"/>
          <p14:tracePt t="10543" x="3173413" y="593725"/>
          <p14:tracePt t="10551" x="3216275" y="671513"/>
          <p14:tracePt t="10560" x="3270250" y="755650"/>
          <p14:tracePt t="10567" x="3324225" y="814388"/>
          <p14:tracePt t="10575" x="3382963" y="874713"/>
          <p14:tracePt t="10583" x="3436938" y="935038"/>
          <p14:tracePt t="10591" x="3490913" y="995363"/>
          <p14:tracePt t="10599" x="3533775" y="1054100"/>
          <p14:tracePt t="10607" x="3592513" y="1131888"/>
          <p14:tracePt t="10615" x="3646488" y="1192213"/>
          <p14:tracePt t="10623" x="3694113" y="1252538"/>
          <p14:tracePt t="10631" x="3743325" y="1312863"/>
          <p14:tracePt t="10640" x="3778250" y="1371600"/>
          <p14:tracePt t="10645" x="3802063" y="1425575"/>
          <p14:tracePt t="10653" x="3825875" y="1468438"/>
          <p14:tracePt t="10662" x="3844925" y="1503363"/>
          <p14:tracePt t="10669" x="3849688" y="1533525"/>
          <p14:tracePt t="10678" x="3856038" y="1570038"/>
          <p14:tracePt t="10685" x="3862388" y="1593850"/>
          <p14:tracePt t="10693" x="3868738" y="1630363"/>
          <p14:tracePt t="10701" x="3875088" y="1665288"/>
          <p14:tracePt t="10708" x="3879850" y="1684338"/>
          <p14:tracePt t="10717" x="3886200" y="1712913"/>
          <p14:tracePt t="10725" x="3892550" y="1743075"/>
          <p14:tracePt t="10733" x="3898900" y="1773238"/>
          <p14:tracePt t="10742" x="3898900" y="1809750"/>
          <p14:tracePt t="10749" x="3903663" y="1851025"/>
          <p14:tracePt t="10756" x="3903663" y="1887538"/>
          <p14:tracePt t="10765" x="3903663" y="1928813"/>
          <p14:tracePt t="10773" x="3903663" y="1958975"/>
          <p14:tracePt t="10778" x="3903663" y="2006600"/>
          <p14:tracePt t="10787" x="3903663" y="2097088"/>
          <p14:tracePt t="10795" x="3903663" y="2192338"/>
          <p14:tracePt t="10803" x="3903663" y="2282825"/>
          <p14:tracePt t="10812" x="3903663" y="2330450"/>
          <p14:tracePt t="10819" x="3898900" y="2360613"/>
          <p14:tracePt t="10827" x="3892550" y="2384425"/>
          <p14:tracePt t="10835" x="3879850" y="2403475"/>
          <p14:tracePt t="10843" x="3868738" y="2427288"/>
          <p14:tracePt t="10851" x="3862388" y="2451100"/>
          <p14:tracePt t="10859" x="3849688" y="2481263"/>
          <p14:tracePt t="10867" x="3844925" y="2498725"/>
          <p14:tracePt t="10875" x="3825875" y="2535238"/>
          <p14:tracePt t="10883" x="3814763" y="2559050"/>
          <p14:tracePt t="10891" x="3790950" y="2576513"/>
          <p14:tracePt t="10899" x="3771900" y="2606675"/>
          <p14:tracePt t="10907" x="3754438" y="2630488"/>
          <p14:tracePt t="10914" x="3713163" y="2660650"/>
          <p14:tracePt t="10923" x="3676650" y="2684463"/>
          <p14:tracePt t="10928" x="3640138" y="2708275"/>
          <p14:tracePt t="10937" x="3598863" y="2732088"/>
          <p14:tracePt t="10945" x="3562350" y="2749550"/>
          <p14:tracePt t="10953" x="3527425" y="2774950"/>
          <p14:tracePt t="10962" x="3503613" y="2786063"/>
          <p14:tracePt t="10969" x="3479800" y="2792413"/>
          <p14:tracePt t="10977" x="3460750" y="2798763"/>
          <p14:tracePt t="10985" x="3443288" y="2809875"/>
          <p14:tracePt t="10993" x="3425825" y="2816225"/>
          <p14:tracePt t="11001" x="3413125" y="2816225"/>
          <p14:tracePt t="11009" x="3395663" y="2822575"/>
          <p14:tracePt t="11017" x="3382963" y="2828925"/>
          <p14:tracePt t="11025" x="3371850" y="2833688"/>
          <p14:tracePt t="11033" x="3359150" y="2833688"/>
          <p14:tracePt t="11039" x="3348038" y="2833688"/>
          <p14:tracePt t="11046" x="3335338" y="2833688"/>
          <p14:tracePt t="11055" x="3324225" y="2833688"/>
          <p14:tracePt t="11063" x="3311525" y="2833688"/>
          <p14:tracePt t="11071" x="3298825" y="2833688"/>
          <p14:tracePt t="11079" x="3294063" y="2833688"/>
          <p14:tracePt t="11087" x="3281363" y="2833688"/>
          <p14:tracePt t="11096" x="3270250" y="2828925"/>
          <p14:tracePt t="11103" x="3263900" y="2822575"/>
          <p14:tracePt t="11112" x="3251200" y="2816225"/>
          <p14:tracePt t="11119" x="3233738" y="2803525"/>
          <p14:tracePt t="11127" x="3221038" y="2786063"/>
          <p14:tracePt t="11135" x="3203575" y="2774950"/>
          <p14:tracePt t="11143" x="3179763" y="2755900"/>
          <p14:tracePt t="11151" x="3167063" y="2738438"/>
          <p14:tracePt t="11159" x="3143250" y="2720975"/>
          <p14:tracePt t="11167" x="3132138" y="2708275"/>
          <p14:tracePt t="11173" x="3113088" y="2690813"/>
          <p14:tracePt t="11180" x="3108325" y="2684463"/>
          <p14:tracePt t="11189" x="3101975" y="2678113"/>
          <p14:tracePt t="11196" x="3101975" y="2671763"/>
          <p14:tracePt t="11205" x="3095625" y="2667000"/>
          <p14:tracePt t="11212" x="3089275" y="2654300"/>
          <p14:tracePt t="11221" x="3089275" y="2647950"/>
          <p14:tracePt t="11229" x="3084513" y="2643188"/>
          <p14:tracePt t="11237" x="3078163" y="2636838"/>
          <p14:tracePt t="11246" x="3078163" y="2630488"/>
          <p14:tracePt t="11254" x="3071813" y="2624138"/>
          <p14:tracePt t="11262" x="3065463" y="2606675"/>
          <p14:tracePt t="11269" x="3065463" y="2600325"/>
          <p14:tracePt t="11277" x="3065463" y="2589213"/>
          <p14:tracePt t="11285" x="3060700" y="2576513"/>
          <p14:tracePt t="11293" x="3054350" y="2559050"/>
          <p14:tracePt t="11301" x="3048000" y="2535238"/>
          <p14:tracePt t="11307" x="3035300" y="2509838"/>
          <p14:tracePt t="11314" x="3017838" y="2486025"/>
          <p14:tracePt t="11325" x="3006725" y="2468563"/>
          <p14:tracePt t="11330" x="2987675" y="2444750"/>
          <p14:tracePt t="11339" x="2970213" y="2427288"/>
          <p14:tracePt t="11346" x="2957513" y="2403475"/>
          <p14:tracePt t="11355" x="2946400" y="2390775"/>
          <p14:tracePt t="11363" x="2940050" y="2378075"/>
          <p14:tracePt t="11371" x="2928938" y="2366963"/>
          <p14:tracePt t="11379" x="2922588" y="2349500"/>
          <p14:tracePt t="11387" x="2916238" y="2336800"/>
          <p14:tracePt t="11396" x="2909888" y="2330450"/>
          <p14:tracePt t="11403" x="2909888" y="2319338"/>
          <p14:tracePt t="11411" x="2903538" y="2300288"/>
          <p14:tracePt t="11419" x="2898775" y="2295525"/>
          <p14:tracePt t="11427" x="2892425" y="2282825"/>
          <p14:tracePt t="11435" x="2892425" y="2271713"/>
          <p14:tracePt t="11441" x="2892425" y="2259013"/>
          <p14:tracePt t="11449" x="2892425" y="2241550"/>
          <p14:tracePt t="11457" x="2892425" y="2228850"/>
          <p14:tracePt t="11465" x="2892425" y="2217738"/>
          <p14:tracePt t="11473" x="2892425" y="2205038"/>
          <p14:tracePt t="11480" x="2898775" y="2192338"/>
          <p14:tracePt t="11489" x="2903538" y="2174875"/>
          <p14:tracePt t="11497" x="2903538" y="2157413"/>
          <p14:tracePt t="11505" x="2909888" y="2138363"/>
          <p14:tracePt t="11513" x="2916238" y="2127250"/>
          <p14:tracePt t="11521" x="2922588" y="2120900"/>
          <p14:tracePt t="11529" x="2922588" y="2109788"/>
          <p14:tracePt t="11546" x="2928938" y="2103438"/>
          <p14:tracePt t="11562" x="2928938" y="2090738"/>
          <p14:tracePt t="11575" x="2933700" y="2084388"/>
          <p14:tracePt t="11591" x="2940050" y="2079625"/>
          <p14:tracePt t="11607" x="2940050" y="2073275"/>
          <p14:tracePt t="11623" x="2940050" y="2066925"/>
          <p14:tracePt t="11631" x="2940050" y="2060575"/>
          <p14:tracePt t="11646" x="2940050" y="2055813"/>
          <p14:tracePt t="11663" x="2940050" y="2049463"/>
          <p14:tracePt t="12681" x="2940050" y="2043113"/>
          <p14:tracePt t="12695" x="2946400" y="2036763"/>
          <p14:tracePt t="13532" x="2952750" y="2032000"/>
          <p14:tracePt t="13539" x="2963863" y="2025650"/>
          <p14:tracePt t="13547" x="2982913" y="2006600"/>
          <p14:tracePt t="13555" x="2994025" y="2001838"/>
          <p14:tracePt t="13563" x="3011488" y="1982788"/>
          <p14:tracePt t="13570" x="3030538" y="1978025"/>
          <p14:tracePt t="13579" x="3054350" y="1965325"/>
          <p14:tracePt t="13586" x="3071813" y="1952625"/>
          <p14:tracePt t="13595" x="3089275" y="1941513"/>
          <p14:tracePt t="13603" x="3113088" y="1928813"/>
          <p14:tracePt t="13611" x="3132138" y="1924050"/>
          <p14:tracePt t="13618" x="3162300" y="1911350"/>
          <p14:tracePt t="13627" x="3192463" y="1905000"/>
          <p14:tracePt t="13635" x="3227388" y="1898650"/>
          <p14:tracePt t="13641" x="3270250" y="1893888"/>
          <p14:tracePt t="13649" x="3317875" y="1881188"/>
          <p14:tracePt t="13657" x="3376613" y="1870075"/>
          <p14:tracePt t="13665" x="3430588" y="1863725"/>
          <p14:tracePt t="13672" x="3484563" y="1857375"/>
          <p14:tracePt t="13681" x="3538538" y="1851025"/>
          <p14:tracePt t="13689" x="3592513" y="1851025"/>
          <p14:tracePt t="13698" x="3646488" y="1851025"/>
          <p14:tracePt t="13705" x="3713163" y="1851025"/>
          <p14:tracePt t="13713" x="3784600" y="1846263"/>
          <p14:tracePt t="13721" x="3849688" y="1846263"/>
          <p14:tracePt t="13729" x="3903663" y="1846263"/>
          <p14:tracePt t="13737" x="3957638" y="1833563"/>
          <p14:tracePt t="13745" x="4017963" y="1827213"/>
          <p14:tracePt t="13753" x="4065588" y="1809750"/>
          <p14:tracePt t="13759" x="4113213" y="1803400"/>
          <p14:tracePt t="13766" x="4173538" y="1797050"/>
          <p14:tracePt t="13775" x="4227513" y="1797050"/>
          <p14:tracePt t="13782" x="4281488" y="1797050"/>
          <p14:tracePt t="13791" x="4341813" y="1797050"/>
          <p14:tracePt t="13798" x="4395788" y="1797050"/>
          <p14:tracePt t="13807" x="4443413" y="1797050"/>
          <p14:tracePt t="13815" x="4484688" y="1797050"/>
          <p14:tracePt t="13823" x="4532313" y="1803400"/>
          <p14:tracePt t="13831" x="4568825" y="1803400"/>
          <p14:tracePt t="13838" x="4611688" y="1816100"/>
          <p14:tracePt t="13847" x="4646613" y="1820863"/>
          <p14:tracePt t="13854" x="4683125" y="1833563"/>
          <p14:tracePt t="13862" x="4718050" y="1839913"/>
          <p14:tracePt t="13870" x="4754563" y="1851025"/>
          <p14:tracePt t="13878" x="4784725" y="1857375"/>
          <p14:tracePt t="13886" x="4821238" y="1863725"/>
          <p14:tracePt t="13892" x="4849813" y="1870075"/>
          <p14:tracePt t="13900" x="4886325" y="1874838"/>
          <p14:tracePt t="13908" x="4922838" y="1881188"/>
          <p14:tracePt t="13916" x="4957763" y="1887538"/>
          <p14:tracePt t="13924" x="5011738" y="1887538"/>
          <p14:tracePt t="13932" x="5059363" y="1893888"/>
          <p14:tracePt t="13940" x="5108575" y="1898650"/>
          <p14:tracePt t="13948" x="5156200" y="1905000"/>
          <p14:tracePt t="13965" x="5233988" y="1924050"/>
          <p14:tracePt t="13972" x="5264150" y="1928813"/>
          <p14:tracePt t="13981" x="5299075" y="1935163"/>
          <p14:tracePt t="13988" x="5322888" y="1935163"/>
          <p14:tracePt t="13996" x="5359400" y="1947863"/>
          <p14:tracePt t="14004" x="5395913" y="1952625"/>
          <p14:tracePt t="14012" x="5426075" y="1965325"/>
          <p14:tracePt t="14021" x="5478463" y="1982788"/>
          <p14:tracePt t="14028" x="5521325" y="2001838"/>
          <p14:tracePt t="14034" x="5568950" y="2025650"/>
          <p14:tracePt t="14042" x="5622925" y="2036763"/>
          <p14:tracePt t="14050" x="5653088" y="2043113"/>
          <p14:tracePt t="14058" x="5688013" y="2043113"/>
          <p14:tracePt t="14066" x="5713413" y="2049463"/>
          <p14:tracePt t="14074" x="5730875" y="2055813"/>
          <p14:tracePt t="14082" x="5748338" y="2060575"/>
          <p14:tracePt t="14090" x="5761038" y="2066925"/>
          <p14:tracePt t="14099" x="5784850" y="2073275"/>
          <p14:tracePt t="14106" x="5802313" y="2090738"/>
          <p14:tracePt t="14114" x="5826125" y="2109788"/>
          <p14:tracePt t="14122" x="5838825" y="2127250"/>
          <p14:tracePt t="14131" x="5849938" y="2138363"/>
          <p14:tracePt t="14138" x="5868988" y="2151063"/>
          <p14:tracePt t="14146" x="5880100" y="2174875"/>
          <p14:tracePt t="14154" x="5892800" y="2211388"/>
          <p14:tracePt t="14162" x="5899150" y="2235200"/>
          <p14:tracePt t="14170" x="5903913" y="2276475"/>
          <p14:tracePt t="14178" x="5903913" y="2319338"/>
          <p14:tracePt t="14184" x="5903913" y="2366963"/>
          <p14:tracePt t="14192" x="5903913" y="2420938"/>
          <p14:tracePt t="14200" x="5903913" y="2468563"/>
          <p14:tracePt t="14208" x="5899150" y="2516188"/>
          <p14:tracePt t="14216" x="5892800" y="2552700"/>
          <p14:tracePt t="14224" x="5886450" y="2582863"/>
          <p14:tracePt t="14232" x="5868988" y="2613025"/>
          <p14:tracePt t="14240" x="5856288" y="2636838"/>
          <p14:tracePt t="14249" x="5838825" y="2654300"/>
          <p14:tracePt t="14256" x="5819775" y="2671763"/>
          <p14:tracePt t="14265" x="5795963" y="2684463"/>
          <p14:tracePt t="14272" x="5772150" y="2701925"/>
          <p14:tracePt t="14281" x="5737225" y="2720975"/>
          <p14:tracePt t="14288" x="5707063" y="2738438"/>
          <p14:tracePt t="14294" x="5688013" y="2749550"/>
          <p14:tracePt t="14302" x="5664200" y="2762250"/>
          <p14:tracePt t="14310" x="5646738" y="2768600"/>
          <p14:tracePt t="14318" x="5622925" y="2774950"/>
          <p14:tracePt t="14326" x="5592763" y="2779713"/>
          <p14:tracePt t="14334" x="5562600" y="2786063"/>
          <p14:tracePt t="14342" x="5527675" y="2786063"/>
          <p14:tracePt t="14350" x="5497513" y="2792413"/>
          <p14:tracePt t="14358" x="5461000" y="2798763"/>
          <p14:tracePt t="14366" x="5430838" y="2798763"/>
          <p14:tracePt t="14374" x="5400675" y="2803525"/>
          <p14:tracePt t="14382" x="5376863" y="2809875"/>
          <p14:tracePt t="14390" x="5359400" y="2809875"/>
          <p14:tracePt t="14399" x="5341938" y="2809875"/>
          <p14:tracePt t="14406" x="5329238" y="2809875"/>
          <p14:tracePt t="14415" x="5311775" y="2792413"/>
          <p14:tracePt t="14422" x="5299075" y="2774950"/>
          <p14:tracePt t="14431" x="5275263" y="2749550"/>
          <p14:tracePt t="14436" x="5251450" y="2714625"/>
          <p14:tracePt t="14444" x="5227638" y="2678113"/>
          <p14:tracePt t="14452" x="5203825" y="2643188"/>
          <p14:tracePt t="14460" x="5186363" y="2613025"/>
          <p14:tracePt t="14468" x="5167313" y="2589213"/>
          <p14:tracePt t="14476" x="5167313" y="2570163"/>
          <p14:tracePt t="14484" x="5162550" y="2552700"/>
          <p14:tracePt t="14492" x="5162550" y="2522538"/>
          <p14:tracePt t="14500" x="5162550" y="2492375"/>
          <p14:tracePt t="14508" x="5162550" y="2451100"/>
          <p14:tracePt t="14516" x="5167313" y="2408238"/>
          <p14:tracePt t="14524" x="5186363" y="2360613"/>
          <p14:tracePt t="14532" x="5203825" y="2312988"/>
          <p14:tracePt t="14540" x="5221288" y="2259013"/>
          <p14:tracePt t="14549" x="5245100" y="2198688"/>
          <p14:tracePt t="14557" x="5268913" y="2144713"/>
          <p14:tracePt t="14565" x="5287963" y="2090738"/>
          <p14:tracePt t="14572" x="5311775" y="2049463"/>
          <p14:tracePt t="14578" x="5335588" y="2012950"/>
          <p14:tracePt t="14586" x="5353050" y="1978025"/>
          <p14:tracePt t="14594" x="5376863" y="1941513"/>
          <p14:tracePt t="14602" x="5395913" y="1911350"/>
          <p14:tracePt t="14610" x="5419725" y="1874838"/>
          <p14:tracePt t="14618" x="5443538" y="1851025"/>
          <p14:tracePt t="14626" x="5461000" y="1827213"/>
          <p14:tracePt t="14634" x="5484813" y="1803400"/>
          <p14:tracePt t="14642" x="5508625" y="1785938"/>
          <p14:tracePt t="14650" x="5527675" y="1762125"/>
          <p14:tracePt t="14658" x="5551488" y="1749425"/>
          <p14:tracePt t="14666" x="5568950" y="1731963"/>
          <p14:tracePt t="14674" x="5592763" y="1712913"/>
          <p14:tracePt t="14682" x="5616575" y="1701800"/>
          <p14:tracePt t="14690" x="5640388" y="1689100"/>
          <p14:tracePt t="14696" x="5659438" y="1671638"/>
          <p14:tracePt t="14704" x="5670550" y="1671638"/>
          <p14:tracePt t="14715" x="5688013" y="1665288"/>
          <p14:tracePt t="14720" x="5694363" y="1660525"/>
          <p14:tracePt t="14728" x="5700713" y="1654175"/>
          <p14:tracePt t="14736" x="5707063" y="1654175"/>
          <p14:tracePt t="14752" x="5713413" y="1654175"/>
          <p14:tracePt t="14760" x="5718175" y="1654175"/>
          <p14:tracePt t="14776" x="5724525" y="1654175"/>
          <p14:tracePt t="14784" x="5730875" y="1654175"/>
          <p14:tracePt t="14800" x="5737225" y="1654175"/>
          <p14:tracePt t="14808" x="5741988" y="1654175"/>
          <p14:tracePt t="14855" x="5748338" y="1654175"/>
          <p14:tracePt t="15045" x="5748338" y="1665288"/>
          <p14:tracePt t="15052" x="5741988" y="1677988"/>
          <p14:tracePt t="15060" x="5730875" y="1695450"/>
          <p14:tracePt t="15068" x="5707063" y="1731963"/>
          <p14:tracePt t="15076" x="5670550" y="1766888"/>
          <p14:tracePt t="15771" x="5670550" y="1762125"/>
          <p14:tracePt t="15787" x="5664200" y="1755775"/>
          <p14:tracePt t="15833" x="5664200" y="1749425"/>
          <p14:tracePt t="15856" x="5664200" y="1743075"/>
          <p14:tracePt t="15881" x="5664200" y="1738313"/>
          <p14:tracePt t="16039" x="5664200" y="1731963"/>
          <p14:tracePt t="16062" x="5664200" y="1725613"/>
          <p14:tracePt t="16079" x="5664200" y="1719263"/>
          <p14:tracePt t="16084" x="5664200" y="1712913"/>
          <p14:tracePt t="16124" x="5659438" y="1712913"/>
          <p14:tracePt t="22734" x="5640388" y="1738313"/>
          <p14:tracePt t="22740" x="5616575" y="1773238"/>
          <p14:tracePt t="22749" x="5592763" y="1816100"/>
          <p14:tracePt t="22756" x="5575300" y="1851025"/>
          <p14:tracePt t="22765" x="5557838" y="1874838"/>
          <p14:tracePt t="22774" x="5545138" y="1898650"/>
          <p14:tracePt t="22779" x="5538788" y="1917700"/>
          <p14:tracePt t="22791" x="5527675" y="1928813"/>
          <p14:tracePt t="22794" x="5521325" y="1941513"/>
          <p14:tracePt t="22803" x="5508625" y="1952625"/>
          <p14:tracePt t="22811" x="5497513" y="1958975"/>
          <p14:tracePt t="22819" x="5484813" y="1978025"/>
          <p14:tracePt t="22827" x="5449888" y="1995488"/>
          <p14:tracePt t="22835" x="5413375" y="2012950"/>
          <p14:tracePt t="22842" x="5376863" y="2032000"/>
          <p14:tracePt t="22851" x="5341938" y="2049463"/>
          <p14:tracePt t="22858" x="5305425" y="2066925"/>
          <p14:tracePt t="22867" x="5268913" y="2079625"/>
          <p14:tracePt t="22875" x="5240338" y="2084388"/>
          <p14:tracePt t="22883" x="5210175" y="2090738"/>
          <p14:tracePt t="22891" x="5191125" y="2097088"/>
          <p14:tracePt t="22899" x="5180013" y="2097088"/>
          <p14:tracePt t="22913" x="5173663" y="2090738"/>
          <p14:tracePt t="22921" x="5167313" y="2079625"/>
          <p14:tracePt t="22929" x="5167313" y="2066925"/>
          <p14:tracePt t="22937" x="5156200" y="2055813"/>
          <p14:tracePt t="22945" x="5149850" y="2043113"/>
          <p14:tracePt t="22957" x="5126038" y="2019300"/>
          <p14:tracePt t="22961" x="5108575" y="2006600"/>
          <p14:tracePt t="22969" x="5078413" y="1989138"/>
          <p14:tracePt t="22976" x="5054600" y="1989138"/>
          <p14:tracePt t="22985" x="5030788" y="1982788"/>
          <p14:tracePt t="22992" x="4994275" y="1982788"/>
          <p14:tracePt t="23001" x="4964113" y="1982788"/>
          <p14:tracePt t="23009" x="4933950" y="1995488"/>
          <p14:tracePt t="23017" x="4899025" y="2012950"/>
          <p14:tracePt t="23025" x="4879975" y="2025650"/>
          <p14:tracePt t="23033" x="4849813" y="2049463"/>
          <p14:tracePt t="23041" x="4826000" y="2079625"/>
          <p14:tracePt t="23047" x="4808538" y="2103438"/>
          <p14:tracePt t="23055" x="4791075" y="2138363"/>
          <p14:tracePt t="23063" x="4772025" y="2174875"/>
          <p14:tracePt t="23071" x="4754563" y="2211388"/>
          <p14:tracePt t="23079" x="4737100" y="2246313"/>
          <p14:tracePt t="23087" x="4724400" y="2282825"/>
          <p14:tracePt t="23095" x="4700588" y="2330450"/>
          <p14:tracePt t="23103" x="4683125" y="2378075"/>
          <p14:tracePt t="23111" x="4664075" y="2427288"/>
          <p14:tracePt t="23119" x="4640263" y="2474913"/>
          <p14:tracePt t="23127" x="4622800" y="2528888"/>
          <p14:tracePt t="23135" x="4605338" y="2570163"/>
          <p14:tracePt t="23142" x="4575175" y="2617788"/>
          <p14:tracePt t="23151" x="4551363" y="2671763"/>
          <p14:tracePt t="23159" x="4527550" y="2720975"/>
          <p14:tracePt t="23167" x="4503738" y="2779713"/>
          <p14:tracePt t="23175" x="4473575" y="2840038"/>
          <p14:tracePt t="23183" x="4449763" y="2887663"/>
          <p14:tracePt t="23191" x="4419600" y="2941638"/>
          <p14:tracePt t="23197" x="4376738" y="2995613"/>
          <p14:tracePt t="23205" x="4348163" y="3043238"/>
          <p14:tracePt t="23213" x="4322763" y="3092450"/>
          <p14:tracePt t="23221" x="4294188" y="3127375"/>
          <p14:tracePt t="23229" x="4264025" y="3151188"/>
          <p14:tracePt t="23237" x="4227513" y="3175000"/>
          <p14:tracePt t="23245" x="4191000" y="3200400"/>
          <p14:tracePt t="23253" x="4156075" y="3217863"/>
          <p14:tracePt t="23261" x="4119563" y="3228975"/>
          <p14:tracePt t="23269" x="4071938" y="3248025"/>
          <p14:tracePt t="23276" x="4017963" y="3259138"/>
          <p14:tracePt t="23285" x="3970338" y="3265488"/>
          <p14:tracePt t="23293" x="3916363" y="3271838"/>
          <p14:tracePt t="23301" x="3849688" y="3278188"/>
          <p14:tracePt t="23307" x="3778250" y="3282950"/>
          <p14:tracePt t="23315" x="3713163" y="3282950"/>
          <p14:tracePt t="23324" x="3659188" y="3289300"/>
          <p14:tracePt t="23331" x="3611563" y="3295650"/>
          <p14:tracePt t="23338" x="3551238" y="3302000"/>
          <p14:tracePt t="23347" x="3503613" y="3313113"/>
          <p14:tracePt t="23355" x="3443288" y="3325813"/>
          <p14:tracePt t="23363" x="3395663" y="3343275"/>
          <p14:tracePt t="23371" x="3352800" y="3360738"/>
          <p14:tracePt t="23379" x="3317875" y="3379788"/>
          <p14:tracePt t="23387" x="3270250" y="3397250"/>
          <p14:tracePt t="23395" x="3216275" y="3414713"/>
          <p14:tracePt t="23403" x="3167063" y="3427413"/>
          <p14:tracePt t="23411" x="3132138" y="3444875"/>
          <p14:tracePt t="23419" x="3095625" y="3463925"/>
          <p14:tracePt t="23426" x="3054350" y="3475038"/>
          <p14:tracePt t="23435" x="3000375" y="3481388"/>
          <p14:tracePt t="23441" x="2940050" y="3481388"/>
          <p14:tracePt t="23449" x="2886075" y="3481388"/>
          <p14:tracePt t="23458" x="2838450" y="3481388"/>
          <p14:tracePt t="23465" x="2790825" y="3481388"/>
          <p14:tracePt t="23475" x="2760663" y="3481388"/>
          <p14:tracePt t="23481" x="2730500" y="3475038"/>
          <p14:tracePt t="23489" x="2706688" y="3463925"/>
          <p14:tracePt t="23497" x="2682875" y="3451225"/>
          <p14:tracePt t="23505" x="2665413" y="3444875"/>
          <p14:tracePt t="23513" x="2640013" y="3421063"/>
          <p14:tracePt t="23521" x="2622550" y="3397250"/>
          <p14:tracePt t="23529" x="2598738" y="3379788"/>
          <p14:tracePt t="23537" x="2568575" y="3349625"/>
          <p14:tracePt t="23545" x="2538413" y="3313113"/>
          <p14:tracePt t="23553" x="2509838" y="3278188"/>
          <p14:tracePt t="23561" x="2484438" y="3241675"/>
          <p14:tracePt t="23569" x="2460625" y="3205163"/>
          <p14:tracePt t="23577" x="2436813" y="3170238"/>
          <p14:tracePt t="23583" x="2419350" y="3121025"/>
          <p14:tracePt t="23592" x="2406650" y="3079750"/>
          <p14:tracePt t="23599" x="2401888" y="3043238"/>
          <p14:tracePt t="23610" x="2395538" y="3008313"/>
          <p14:tracePt t="23615" x="2395538" y="2965450"/>
          <p14:tracePt t="23624" x="2395538" y="2917825"/>
          <p14:tracePt t="23631" x="2395538" y="2887663"/>
          <p14:tracePt t="23638" x="2395538" y="2857500"/>
          <p14:tracePt t="23647" x="2401888" y="2840038"/>
          <p14:tracePt t="23655" x="2401888" y="2822575"/>
          <p14:tracePt t="23663" x="2406650" y="2809875"/>
          <p14:tracePt t="23671" x="2419350" y="2792413"/>
          <p14:tracePt t="23679" x="2425700" y="2779713"/>
          <p14:tracePt t="23687" x="2430463" y="2768600"/>
          <p14:tracePt t="23695" x="2436813" y="2768600"/>
          <p14:tracePt t="23703" x="2449513" y="2762250"/>
          <p14:tracePt t="23711" x="2460625" y="2762250"/>
          <p14:tracePt t="23719" x="2473325" y="2762250"/>
          <p14:tracePt t="23724" x="2490788" y="2762250"/>
          <p14:tracePt t="23733" x="2509838" y="2774950"/>
          <p14:tracePt t="23741" x="2544763" y="2798763"/>
          <p14:tracePt t="23749" x="2598738" y="2840038"/>
          <p14:tracePt t="23758" x="2635250" y="2881313"/>
          <p14:tracePt t="23765" x="2682875" y="2930525"/>
          <p14:tracePt t="23774" x="2730500" y="2978150"/>
          <p14:tracePt t="23781" x="2771775" y="3032125"/>
          <p14:tracePt t="23789" x="2820988" y="3092450"/>
          <p14:tracePt t="23796" x="2874963" y="3146425"/>
          <p14:tracePt t="23805" x="2909888" y="3200400"/>
          <p14:tracePt t="23813" x="2952750" y="3248025"/>
          <p14:tracePt t="23821" x="2982913" y="3302000"/>
          <p14:tracePt t="23828" x="3011488" y="3349625"/>
          <p14:tracePt t="23835" x="3035300" y="3397250"/>
          <p14:tracePt t="23843" x="3054350" y="3433763"/>
          <p14:tracePt t="23851" x="3060700" y="3475038"/>
          <p14:tracePt t="23861" x="3065463" y="3505200"/>
          <p14:tracePt t="23867" x="3065463" y="3541713"/>
          <p14:tracePt t="23875" x="3065463" y="3576638"/>
          <p14:tracePt t="23883" x="3065463" y="3613150"/>
          <p14:tracePt t="23892" x="3060700" y="3643313"/>
          <p14:tracePt t="23899" x="3054350" y="3684588"/>
          <p14:tracePt t="23908" x="3048000" y="3727450"/>
          <p14:tracePt t="23915" x="3041650" y="3762375"/>
          <p14:tracePt t="23924" x="3035300" y="3786188"/>
          <p14:tracePt t="23931" x="3030538" y="3805238"/>
          <p14:tracePt t="23939" x="3024188" y="3822700"/>
          <p14:tracePt t="23947" x="3024188" y="3840163"/>
          <p14:tracePt t="23955" x="3017838" y="3852863"/>
          <p14:tracePt t="23963" x="3011488" y="3865563"/>
          <p14:tracePt t="23971" x="3000375" y="3870325"/>
          <p14:tracePt t="23976" x="2987675" y="3883025"/>
          <p14:tracePt t="23985" x="2976563" y="3889375"/>
          <p14:tracePt t="23993" x="2963863" y="3894138"/>
          <p14:tracePt t="24001" x="2952750" y="3906838"/>
          <p14:tracePt t="24009" x="2933700" y="3913188"/>
          <p14:tracePt t="24017" x="2916238" y="3924300"/>
          <p14:tracePt t="24025" x="2903538" y="3937000"/>
          <p14:tracePt t="24033" x="2886075" y="3954463"/>
          <p14:tracePt t="24042" x="2862263" y="3967163"/>
          <p14:tracePt t="24049" x="2844800" y="3984625"/>
          <p14:tracePt t="24058" x="2820988" y="3997325"/>
          <p14:tracePt t="24065" x="2801938" y="4014788"/>
          <p14:tracePt t="24073" x="2778125" y="4032250"/>
          <p14:tracePt t="24081" x="2760663" y="4044950"/>
          <p14:tracePt t="24089" x="2736850" y="4062413"/>
          <p14:tracePt t="24097" x="2713038" y="4079875"/>
          <p14:tracePt t="24105" x="2689225" y="4098925"/>
          <p14:tracePt t="24110" x="2652713" y="4116388"/>
          <p14:tracePt t="24119" x="2628900" y="4140200"/>
          <p14:tracePt t="24127" x="2592388" y="4164013"/>
          <p14:tracePt t="24135" x="2557463" y="4187825"/>
          <p14:tracePt t="24142" x="2514600" y="4211638"/>
          <p14:tracePt t="24151" x="2479675" y="4230688"/>
          <p14:tracePt t="24158" x="2430463" y="4254500"/>
          <p14:tracePt t="24167" x="2378075" y="4278313"/>
          <p14:tracePt t="24175" x="2341563" y="4295775"/>
          <p14:tracePt t="24183" x="2305050" y="4314825"/>
          <p14:tracePt t="24192" x="2281238" y="4332288"/>
          <p14:tracePt t="24199" x="2263775" y="4343400"/>
          <p14:tracePt t="24207" x="2233613" y="4362450"/>
          <p14:tracePt t="24215" x="2203450" y="4373563"/>
          <p14:tracePt t="24223" x="2185988" y="4379913"/>
          <p14:tracePt t="24231" x="2168525" y="4386263"/>
          <p14:tracePt t="24239" x="2155825" y="4392613"/>
          <p14:tracePt t="24245" x="2143125" y="4392613"/>
          <p14:tracePt t="24253" x="2138363" y="4392613"/>
          <p14:tracePt t="24261" x="2132013" y="4392613"/>
          <p14:tracePt t="24285" x="2125663" y="4392613"/>
          <p14:tracePt t="24325" x="2119313" y="4392613"/>
          <p14:tracePt t="24333" x="2119313" y="4386263"/>
          <p14:tracePt t="24349" x="2114550" y="4379913"/>
          <p14:tracePt t="24357" x="2114550" y="4373563"/>
          <p14:tracePt t="24373" x="2114550" y="4368800"/>
          <p14:tracePt t="24387" x="2114550" y="4362450"/>
          <p14:tracePt t="24403" x="2114550" y="4356100"/>
          <p14:tracePt t="24410" x="2114550" y="4349750"/>
          <p14:tracePt t="24419" x="2114550" y="4338638"/>
          <p14:tracePt t="24426" x="2114550" y="4332288"/>
          <p14:tracePt t="24435" x="2114550" y="4325938"/>
          <p14:tracePt t="24443" x="2114550" y="4319588"/>
          <p14:tracePt t="24451" x="2114550" y="4302125"/>
          <p14:tracePt t="24458" x="2114550" y="4295775"/>
          <p14:tracePt t="24476" x="2108200" y="4284663"/>
          <p14:tracePt t="24492" x="2108200" y="4278313"/>
          <p14:tracePt t="24515" x="2108200" y="4271963"/>
          <p14:tracePt t="24521" x="2108200" y="4265613"/>
          <p14:tracePt t="24529" x="2101850" y="4265613"/>
          <p14:tracePt t="24553" x="2101850" y="4260850"/>
          <p14:tracePt t="24577" x="2101850" y="4254500"/>
          <p14:tracePt t="24585" x="2095500" y="4254500"/>
          <p14:tracePt t="24593" x="2095500" y="4248150"/>
          <p14:tracePt t="24601" x="2095500" y="4241800"/>
          <p14:tracePt t="24609" x="2089150" y="4241800"/>
          <p14:tracePt t="24617" x="2089150" y="4237038"/>
          <p14:tracePt t="24632" x="2084388" y="4230688"/>
          <p14:tracePt t="24647" x="2084388" y="4224338"/>
          <p14:tracePt t="24655" x="2084388" y="4217988"/>
          <p14:tracePt t="24671" x="2078038" y="4211638"/>
          <p14:tracePt t="24687" x="2078038" y="4206875"/>
          <p14:tracePt t="24703" x="2078038" y="4200525"/>
          <p14:tracePt t="24710" x="2078038" y="4194175"/>
          <p14:tracePt t="24719" x="2071688" y="4194175"/>
          <p14:tracePt t="24727" x="2071688" y="4187825"/>
          <p14:tracePt t="24743" x="2071688" y="4183063"/>
          <p14:tracePt t="24759" x="2071688" y="4176713"/>
          <p14:tracePt t="24767" x="2071688" y="4170363"/>
          <p14:tracePt t="24790" x="2071688" y="4164013"/>
          <p14:tracePt t="28094" x="2078038" y="4152900"/>
          <p14:tracePt t="28101" x="2089150" y="4152900"/>
          <p14:tracePt t="28109" x="2114550" y="4133850"/>
          <p14:tracePt t="28116" x="2132013" y="4129088"/>
          <p14:tracePt t="28125" x="2143125" y="4110038"/>
          <p14:tracePt t="28133" x="2168525" y="4098925"/>
          <p14:tracePt t="28141" x="2185988" y="4086225"/>
          <p14:tracePt t="28163" x="2239963" y="4051300"/>
          <p14:tracePt t="28165" x="2263775" y="4044950"/>
          <p14:tracePt t="28173" x="2281238" y="4032250"/>
          <p14:tracePt t="28180" x="2305050" y="4021138"/>
          <p14:tracePt t="28189" x="2335213" y="4008438"/>
          <p14:tracePt t="28197" x="2371725" y="3990975"/>
          <p14:tracePt t="28205" x="2406650" y="3971925"/>
          <p14:tracePt t="28212" x="2443163" y="3954463"/>
          <p14:tracePt t="28218" x="2484438" y="3943350"/>
          <p14:tracePt t="28227" x="2514600" y="3937000"/>
          <p14:tracePt t="28235" x="2551113" y="3930650"/>
          <p14:tracePt t="28243" x="2598738" y="3917950"/>
          <p14:tracePt t="28251" x="2652713" y="3913188"/>
          <p14:tracePt t="28259" x="2700338" y="3906838"/>
          <p14:tracePt t="28267" x="2754313" y="3900488"/>
          <p14:tracePt t="28275" x="2814638" y="3889375"/>
          <p14:tracePt t="28283" x="2862263" y="3883025"/>
          <p14:tracePt t="28291" x="2909888" y="3870325"/>
          <p14:tracePt t="28299" x="2957513" y="3865563"/>
          <p14:tracePt t="28307" x="3006725" y="3859213"/>
          <p14:tracePt t="28314" x="3065463" y="3852863"/>
          <p14:tracePt t="28321" x="3113088" y="3852863"/>
          <p14:tracePt t="28329" x="3162300" y="3852863"/>
          <p14:tracePt t="28337" x="3233738" y="3852863"/>
          <p14:tracePt t="28346" x="3305175" y="3846513"/>
          <p14:tracePt t="28353" x="3382963" y="3840163"/>
          <p14:tracePt t="28362" x="3455988" y="3822700"/>
          <p14:tracePt t="28369" x="3521075" y="3805238"/>
          <p14:tracePt t="28377" x="3581400" y="3798888"/>
          <p14:tracePt t="28385" x="3640138" y="3798888"/>
          <p14:tracePt t="28393" x="3700463" y="3786188"/>
          <p14:tracePt t="28402" x="3754438" y="3781425"/>
          <p14:tracePt t="28409" x="3814763" y="3775075"/>
          <p14:tracePt t="28417" x="3879850" y="3762375"/>
          <p14:tracePt t="28425" x="3933825" y="3751263"/>
          <p14:tracePt t="28433" x="3987800" y="3732213"/>
          <p14:tracePt t="28441" x="4030663" y="3708400"/>
          <p14:tracePt t="28449" x="4078288" y="3684588"/>
          <p14:tracePt t="28455" x="4132263" y="3660775"/>
          <p14:tracePt t="28463" x="4179888" y="3643313"/>
          <p14:tracePt t="28471" x="4244975" y="3625850"/>
          <p14:tracePt t="28479" x="4305300" y="3600450"/>
          <p14:tracePt t="28487" x="4352925" y="3571875"/>
          <p14:tracePt t="28496" x="4413250" y="3552825"/>
          <p14:tracePt t="28503" x="4460875" y="3529013"/>
          <p14:tracePt t="28512" x="4527550" y="3511550"/>
          <p14:tracePt t="28519" x="4592638" y="3487738"/>
          <p14:tracePt t="28527" x="4659313" y="3468688"/>
          <p14:tracePt t="28535" x="4730750" y="3451225"/>
          <p14:tracePt t="28543" x="4791075" y="3433763"/>
          <p14:tracePt t="28551" x="4862513" y="3409950"/>
          <p14:tracePt t="28559" x="4922838" y="3390900"/>
          <p14:tracePt t="28566" x="4981575" y="3373438"/>
          <p14:tracePt t="28575" x="5030788" y="3355975"/>
          <p14:tracePt t="28582" x="5084763" y="3349625"/>
          <p14:tracePt t="28589" x="5143500" y="3332163"/>
          <p14:tracePt t="28596" x="5203825" y="3313113"/>
          <p14:tracePt t="28605" x="5264150" y="3306763"/>
          <p14:tracePt t="28613" x="5341938" y="3295650"/>
          <p14:tracePt t="28620" x="5419725" y="3289300"/>
          <p14:tracePt t="28629" x="5491163" y="3289300"/>
          <p14:tracePt t="28637" x="5562600" y="3282950"/>
          <p14:tracePt t="28646" x="5629275" y="3282950"/>
          <p14:tracePt t="28653" x="5683250" y="3295650"/>
          <p14:tracePt t="28661" x="5748338" y="3302000"/>
          <p14:tracePt t="28669" x="5802313" y="3306763"/>
          <p14:tracePt t="28677" x="5868988" y="3313113"/>
          <p14:tracePt t="28685" x="5927725" y="3319463"/>
          <p14:tracePt t="28693" x="5988050" y="3319463"/>
          <p14:tracePt t="28701" x="6048375" y="3325813"/>
          <p14:tracePt t="28709" x="6102350" y="3336925"/>
          <p14:tracePt t="28717" x="6167438" y="3349625"/>
          <p14:tracePt t="28725" x="6227763" y="3367088"/>
          <p14:tracePt t="28730" x="6281738" y="3386138"/>
          <p14:tracePt t="28739" x="6323013" y="3403600"/>
          <p14:tracePt t="28747" x="6359525" y="3421063"/>
          <p14:tracePt t="28755" x="6396038" y="3440113"/>
          <p14:tracePt t="28763" x="6430963" y="3457575"/>
          <p14:tracePt t="28770" x="6461125" y="3475038"/>
          <p14:tracePt t="28780" x="6478588" y="3492500"/>
          <p14:tracePt t="28787" x="6503988" y="3517900"/>
          <p14:tracePt t="28796" x="6532563" y="3541713"/>
          <p14:tracePt t="28803" x="6551613" y="3559175"/>
          <p14:tracePt t="28811" x="6575425" y="3595688"/>
          <p14:tracePt t="28819" x="6592888" y="3625850"/>
          <p14:tracePt t="28827" x="6616700" y="3649663"/>
          <p14:tracePt t="28835" x="6634163" y="3673475"/>
          <p14:tracePt t="28843" x="6640513" y="3703638"/>
          <p14:tracePt t="28851" x="6659563" y="3721100"/>
          <p14:tracePt t="28859" x="6664325" y="3751263"/>
          <p14:tracePt t="28866" x="6670675" y="3768725"/>
          <p14:tracePt t="28875" x="6677025" y="3792538"/>
          <p14:tracePt t="28880" x="6677025" y="3811588"/>
          <p14:tracePt t="28889" x="6683375" y="3835400"/>
          <p14:tracePt t="28897" x="6688138" y="3870325"/>
          <p14:tracePt t="28905" x="6694488" y="3906838"/>
          <p14:tracePt t="28913" x="6694488" y="3937000"/>
          <p14:tracePt t="28920" x="6700838" y="3971925"/>
          <p14:tracePt t="28930" x="6700838" y="4008438"/>
          <p14:tracePt t="28937" x="6700838" y="4044950"/>
          <p14:tracePt t="28946" x="6700838" y="4075113"/>
          <p14:tracePt t="28953" x="6700838" y="4116388"/>
          <p14:tracePt t="28961" x="6694488" y="4152900"/>
          <p14:tracePt t="28969" x="6688138" y="4183063"/>
          <p14:tracePt t="28977" x="6683375" y="4217988"/>
          <p14:tracePt t="28985" x="6677025" y="4254500"/>
          <p14:tracePt t="28991" x="6670675" y="4284663"/>
          <p14:tracePt t="28999" x="6653213" y="4319588"/>
          <p14:tracePt t="29007" x="6634163" y="4356100"/>
          <p14:tracePt t="29014" x="6616700" y="4386263"/>
          <p14:tracePt t="29031" x="6562725" y="4427538"/>
          <p14:tracePt t="29039" x="6538913" y="4457700"/>
          <p14:tracePt t="29047" x="6515100" y="4481513"/>
          <p14:tracePt t="29055" x="6484938" y="4500563"/>
          <p14:tracePt t="29063" x="6461125" y="4511675"/>
          <p14:tracePt t="29071" x="6443663" y="4524375"/>
          <p14:tracePt t="29080" x="6424613" y="4529138"/>
          <p14:tracePt t="29087" x="6407150" y="4535488"/>
          <p14:tracePt t="29095" x="6389688" y="4535488"/>
          <p14:tracePt t="29103" x="6372225" y="4541838"/>
          <p14:tracePt t="29111" x="6353175" y="4541838"/>
          <p14:tracePt t="29119" x="6335713" y="4541838"/>
          <p14:tracePt t="29127" x="6311900" y="4541838"/>
          <p14:tracePt t="29133" x="6292850" y="4541838"/>
          <p14:tracePt t="29141" x="6264275" y="4541838"/>
          <p14:tracePt t="29148" x="6227763" y="4541838"/>
          <p14:tracePt t="29157" x="6197600" y="4541838"/>
          <p14:tracePt t="29164" x="6161088" y="4541838"/>
          <p14:tracePt t="29172" x="6119813" y="4541838"/>
          <p14:tracePt t="29181" x="6083300" y="4548188"/>
          <p14:tracePt t="29189" x="6048375" y="4554538"/>
          <p14:tracePt t="29197" x="6005513" y="4559300"/>
          <p14:tracePt t="29205" x="5976938" y="4559300"/>
          <p14:tracePt t="29214" x="5940425" y="4565650"/>
          <p14:tracePt t="29220" x="5910263" y="4565650"/>
          <p14:tracePt t="29230" x="5873750" y="4565650"/>
          <p14:tracePt t="29237" x="5845175" y="4565650"/>
          <p14:tracePt t="29243" x="5826125" y="4565650"/>
          <p14:tracePt t="29253" x="5795963" y="4565650"/>
          <p14:tracePt t="29261" x="5767388" y="4559300"/>
          <p14:tracePt t="29269" x="5737225" y="4548188"/>
          <p14:tracePt t="29275" x="5694363" y="4541838"/>
          <p14:tracePt t="29282" x="5659438" y="4529138"/>
          <p14:tracePt t="29291" x="5629275" y="4524375"/>
          <p14:tracePt t="29298" x="5592763" y="4505325"/>
          <p14:tracePt t="29307" x="5562600" y="4487863"/>
          <p14:tracePt t="29315" x="5527675" y="4470400"/>
          <p14:tracePt t="29323" x="5491163" y="4451350"/>
          <p14:tracePt t="29331" x="5461000" y="4433888"/>
          <p14:tracePt t="29339" x="5430838" y="4416425"/>
          <p14:tracePt t="29347" x="5407025" y="4397375"/>
          <p14:tracePt t="29355" x="5372100" y="4379913"/>
          <p14:tracePt t="29364" x="5341938" y="4362450"/>
          <p14:tracePt t="29371" x="5305425" y="4338638"/>
          <p14:tracePt t="29380" x="5268913" y="4319588"/>
          <p14:tracePt t="29385" x="5245100" y="4308475"/>
          <p14:tracePt t="29393" x="5221288" y="4295775"/>
          <p14:tracePt t="29401" x="5197475" y="4284663"/>
          <p14:tracePt t="29409" x="5167313" y="4271963"/>
          <p14:tracePt t="29417" x="5132388" y="4254500"/>
          <p14:tracePt t="29425" x="5113338" y="4230688"/>
          <p14:tracePt t="29433" x="5084763" y="4211638"/>
          <p14:tracePt t="29441" x="5059363" y="4200525"/>
          <p14:tracePt t="29448" x="5041900" y="4183063"/>
          <p14:tracePt t="29457" x="5024438" y="4164013"/>
          <p14:tracePt t="29465" x="5005388" y="4146550"/>
          <p14:tracePt t="29473" x="4981575" y="4122738"/>
          <p14:tracePt t="29480" x="4970463" y="4103688"/>
          <p14:tracePt t="29489" x="4953000" y="4079875"/>
          <p14:tracePt t="29497" x="4933950" y="4062413"/>
          <p14:tracePt t="29505" x="4922838" y="4038600"/>
          <p14:tracePt t="29514" x="4903788" y="4021138"/>
          <p14:tracePt t="29519" x="4892675" y="3997325"/>
          <p14:tracePt t="29527" x="4879975" y="3978275"/>
          <p14:tracePt t="29535" x="4868863" y="3967163"/>
          <p14:tracePt t="29543" x="4856163" y="3954463"/>
          <p14:tracePt t="29551" x="4849813" y="3937000"/>
          <p14:tracePt t="29559" x="4838700" y="3924300"/>
          <p14:tracePt t="29566" x="4826000" y="3913188"/>
          <p14:tracePt t="29575" x="4821238" y="3900488"/>
          <p14:tracePt t="29582" x="4814888" y="3883025"/>
          <p14:tracePt t="29591" x="4814888" y="3870325"/>
          <p14:tracePt t="29599" x="4808538" y="3859213"/>
          <p14:tracePt t="29607" x="4802188" y="3846513"/>
          <p14:tracePt t="29614" x="4802188" y="3835400"/>
          <p14:tracePt t="29623" x="4802188" y="3822700"/>
          <p14:tracePt t="29631" x="4795838" y="3805238"/>
          <p14:tracePt t="29639" x="4795838" y="3798888"/>
          <p14:tracePt t="29646" x="4795838" y="3792538"/>
          <p14:tracePt t="29652" x="4795838" y="3786188"/>
          <p14:tracePt t="29661" x="4795838" y="3781425"/>
          <p14:tracePt t="29668" x="4795838" y="3775075"/>
          <p14:tracePt t="29685" x="4795838" y="3768725"/>
          <p14:tracePt t="29693" x="4795838" y="3762375"/>
          <p14:tracePt t="29701" x="4795838" y="3757613"/>
          <p14:tracePt t="29725" x="4795838" y="3751263"/>
          <p14:tracePt t="29732" x="4802188" y="3751263"/>
          <p14:tracePt t="29741" x="4808538" y="3744913"/>
          <p14:tracePt t="29757" x="4814888" y="3738563"/>
          <p14:tracePt t="29765" x="4814888" y="3732213"/>
          <p14:tracePt t="29773" x="4821238" y="3727450"/>
          <p14:tracePt t="29781" x="4826000" y="3727450"/>
          <p14:tracePt t="29789" x="4832350" y="3708400"/>
          <p14:tracePt t="29798" x="4838700" y="3708400"/>
          <p14:tracePt t="29803" x="4845050" y="3697288"/>
          <p14:tracePt t="29811" x="4849813" y="3697288"/>
          <p14:tracePt t="29819" x="4849813" y="3690938"/>
          <p14:tracePt t="29827" x="4856163" y="3690938"/>
          <p14:tracePt t="29835" x="4856163" y="3684588"/>
          <p14:tracePt t="29843" x="4862513" y="3684588"/>
          <p14:tracePt t="29851" x="4862513" y="3678238"/>
          <p14:tracePt t="29859" x="4868863" y="3673475"/>
          <p14:tracePt t="29867" x="4873625" y="3673475"/>
          <p14:tracePt t="29875" x="4873625" y="3667125"/>
          <p14:tracePt t="29882" x="4879975" y="3667125"/>
          <p14:tracePt t="29891" x="4879975" y="3660775"/>
          <p14:tracePt t="29899" x="4886325" y="3660775"/>
          <p14:tracePt t="29914" x="4892675" y="3660775"/>
          <p14:tracePt t="29921" x="4899025" y="3654425"/>
          <p14:tracePt t="46165" x="4862513" y="3619500"/>
          <p14:tracePt t="46173" x="4802188" y="3582988"/>
          <p14:tracePt t="46180" x="4713288" y="3517900"/>
          <p14:tracePt t="46186" x="4629150" y="3457575"/>
          <p14:tracePt t="46195" x="4514850" y="3390900"/>
          <p14:tracePt t="46202" x="4413250" y="3313113"/>
          <p14:tracePt t="46211" x="4322763" y="3228975"/>
          <p14:tracePt t="46219" x="4210050" y="3151188"/>
          <p14:tracePt t="46227" x="4078288" y="3055938"/>
          <p14:tracePt t="46235" x="3981450" y="2965450"/>
          <p14:tracePt t="46243" x="3875088" y="2857500"/>
          <p14:tracePt t="46251" x="3760788" y="2720975"/>
          <p14:tracePt t="46259" x="3629025" y="2582863"/>
          <p14:tracePt t="46266" x="3479800" y="2408238"/>
          <p14:tracePt t="46275" x="3305175" y="2222500"/>
          <p14:tracePt t="46283" x="3089275" y="2036763"/>
          <p14:tracePt t="46291" x="2874963" y="1870075"/>
          <p14:tracePt t="46298" x="2700338" y="1708150"/>
          <p14:tracePt t="46306" x="2581275" y="1557338"/>
          <p14:tracePt t="46314" x="2436813" y="1420813"/>
          <p14:tracePt t="46323" x="2305050" y="1263650"/>
          <p14:tracePt t="46329" x="2173288" y="1108075"/>
          <p14:tracePt t="46336" x="2071688" y="989013"/>
          <p14:tracePt t="46345" x="1982788" y="898525"/>
          <p14:tracePt t="46353" x="1855788" y="773113"/>
          <p14:tracePt t="46361" x="1712913" y="641350"/>
          <p14:tracePt t="46369" x="1581150" y="539750"/>
          <p14:tracePt t="46377" x="1509713" y="473075"/>
          <p14:tracePt t="46385" x="1460500" y="419100"/>
          <p14:tracePt t="46393" x="1425575" y="384175"/>
          <p14:tracePt t="46400" x="1389063" y="347663"/>
          <p14:tracePt t="46409" x="1358900" y="293688"/>
          <p14:tracePt t="46417" x="1323975" y="252413"/>
          <p14:tracePt t="46425" x="1293813" y="209550"/>
          <p14:tracePt t="46432" x="1250950" y="161925"/>
          <p14:tracePt t="46439" x="1216025" y="114300"/>
          <p14:tracePt t="46447" x="1179513" y="66675"/>
          <p14:tracePt t="46455" x="1138238" y="23813"/>
        </p14:tracePtLst>
      </p14:laserTrace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15" name="Bildschirmaufzeichnung 14">
            <a:hlinkClick r:id="" action="ppaction://media"/>
            <a:extLst>
              <a:ext uri="{FF2B5EF4-FFF2-40B4-BE49-F238E27FC236}">
                <a16:creationId xmlns:a16="http://schemas.microsoft.com/office/drawing/2014/main" id="{20EE745A-25FA-4B85-B633-DA81981B6F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1599" y="1282073"/>
            <a:ext cx="7617668" cy="3689808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916600C6-4351-410E-8ADB-61282BAF7D1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18500" y="4324350"/>
            <a:ext cx="609600" cy="60960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2717076B-789F-4A7D-9214-620925B2A2FC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37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872"/>
    </mc:Choice>
    <mc:Fallback xmlns="">
      <p:transition spd="slow" advTm="43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75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946" objId="15"/>
        <p14:triggerEvt type="onClick" time="8946" objId="15"/>
        <p14:stopEvt time="43871" objId="15"/>
      </p14:showEvt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4" name="Bildschirmaufzeichnung 3">
            <a:hlinkClick r:id="" action="ppaction://media"/>
            <a:extLst>
              <a:ext uri="{FF2B5EF4-FFF2-40B4-BE49-F238E27FC236}">
                <a16:creationId xmlns:a16="http://schemas.microsoft.com/office/drawing/2014/main" id="{54B48289-6EF0-407B-B11B-64F4888BAC8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858" end="2124.061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8050" y="1302538"/>
            <a:ext cx="7632848" cy="3697161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ECEFFEE9-ED41-47EC-A591-AE1F512EDB5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38</a:t>
            </a:r>
          </a:p>
        </p:txBody>
      </p:sp>
    </p:spTree>
    <p:extLst>
      <p:ext uri="{BB962C8B-B14F-4D97-AF65-F5344CB8AC3E}">
        <p14:creationId xmlns:p14="http://schemas.microsoft.com/office/powerpoint/2010/main" val="2348594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0"/>
    </mc:Choice>
    <mc:Fallback xmlns="">
      <p:transition spd="slow" advTm="1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 dirty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D14B516C-8BA4-45B6-93C8-535D5D98385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7829" y="1274895"/>
            <a:ext cx="1631403" cy="3625339"/>
          </a:xfrm>
          <a:prstGeom prst="rect">
            <a:avLst/>
          </a:prstGeom>
        </p:spPr>
      </p:pic>
      <p:pic>
        <p:nvPicPr>
          <p:cNvPr id="20" name="Bildschirmaufzeichnung 19">
            <a:hlinkClick r:id="" action="ppaction://media"/>
            <a:extLst>
              <a:ext uri="{FF2B5EF4-FFF2-40B4-BE49-F238E27FC236}">
                <a16:creationId xmlns:a16="http://schemas.microsoft.com/office/drawing/2014/main" id="{2C87C855-804E-415F-A738-0B798615817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485" end="12069.083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88547" y="1253302"/>
            <a:ext cx="1935381" cy="3816644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A0F3787D-4308-492D-9521-AE012FB35AD6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39</a:t>
            </a:r>
          </a:p>
        </p:txBody>
      </p:sp>
    </p:spTree>
    <p:extLst>
      <p:ext uri="{BB962C8B-B14F-4D97-AF65-F5344CB8AC3E}">
        <p14:creationId xmlns:p14="http://schemas.microsoft.com/office/powerpoint/2010/main" val="45794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82"/>
    </mc:Choice>
    <mc:Fallback xmlns="">
      <p:transition spd="slow" advTm="56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29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34960" objId="7"/>
        <p14:triggerEvt type="onClick" time="34960" objId="7"/>
        <p14:stopEvt time="56776" objId="7"/>
      </p14:showEvt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7" name="Bildschirmaufzeichnung 6">
            <a:hlinkClick r:id="" action="ppaction://media"/>
            <a:extLst>
              <a:ext uri="{FF2B5EF4-FFF2-40B4-BE49-F238E27FC236}">
                <a16:creationId xmlns:a16="http://schemas.microsoft.com/office/drawing/2014/main" id="{16BB8BE9-4E8F-489E-AEB1-BAB0D84EC55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076" end="1926.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8703" y="1213521"/>
            <a:ext cx="7625162" cy="3697409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F0EDE3AE-87C3-4FD9-95CB-4E1752E19370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40</a:t>
            </a:r>
          </a:p>
        </p:txBody>
      </p:sp>
    </p:spTree>
    <p:extLst>
      <p:ext uri="{BB962C8B-B14F-4D97-AF65-F5344CB8AC3E}">
        <p14:creationId xmlns:p14="http://schemas.microsoft.com/office/powerpoint/2010/main" val="297453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00"/>
    </mc:Choice>
    <mc:Fallback xmlns="">
      <p:transition spd="slow" advTm="1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7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6" name="Bildschirmaufzeichnung 5">
            <a:hlinkClick r:id="" action="ppaction://media"/>
            <a:extLst>
              <a:ext uri="{FF2B5EF4-FFF2-40B4-BE49-F238E27FC236}">
                <a16:creationId xmlns:a16="http://schemas.microsoft.com/office/drawing/2014/main" id="{4540808E-1434-4275-83A7-D5B681270C7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32" end="42268.770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599" y="1223319"/>
            <a:ext cx="7560841" cy="366622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3360DB2F-AC98-4BAF-8B13-AA2D900F907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41</a:t>
            </a:r>
          </a:p>
        </p:txBody>
      </p:sp>
    </p:spTree>
    <p:extLst>
      <p:ext uri="{BB962C8B-B14F-4D97-AF65-F5344CB8AC3E}">
        <p14:creationId xmlns:p14="http://schemas.microsoft.com/office/powerpoint/2010/main" val="382329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0"/>
    </mc:Choice>
    <mc:Fallback xmlns="">
      <p:transition spd="slow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4" name="Bildschirmaufzeichnung 3">
            <a:hlinkClick r:id="" action="ppaction://media"/>
            <a:extLst>
              <a:ext uri="{FF2B5EF4-FFF2-40B4-BE49-F238E27FC236}">
                <a16:creationId xmlns:a16="http://schemas.microsoft.com/office/drawing/2014/main" id="{D64C800C-F30C-46AA-9277-64C70CF14F6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022.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599" y="1278781"/>
            <a:ext cx="7405746" cy="3591015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4D161C30-FB7D-4CFC-B857-73E13327831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42</a:t>
            </a:r>
          </a:p>
        </p:txBody>
      </p:sp>
    </p:spTree>
    <p:extLst>
      <p:ext uri="{BB962C8B-B14F-4D97-AF65-F5344CB8AC3E}">
        <p14:creationId xmlns:p14="http://schemas.microsoft.com/office/powerpoint/2010/main" val="380314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68"/>
    </mc:Choice>
    <mc:Fallback xmlns="">
      <p:transition spd="slow" advTm="31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7" name="Bildschirmaufzeichnung 6">
            <a:hlinkClick r:id="" action="ppaction://media"/>
            <a:extLst>
              <a:ext uri="{FF2B5EF4-FFF2-40B4-BE49-F238E27FC236}">
                <a16:creationId xmlns:a16="http://schemas.microsoft.com/office/drawing/2014/main" id="{1C1C6B46-1E0C-4196-99EC-FAEFBC00C81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480" end="21022.943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598" y="1285712"/>
            <a:ext cx="7560841" cy="3666219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1A871509-26DD-444F-BFCB-292C19FDDE32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43</a:t>
            </a:r>
          </a:p>
        </p:txBody>
      </p:sp>
    </p:spTree>
    <p:extLst>
      <p:ext uri="{BB962C8B-B14F-4D97-AF65-F5344CB8AC3E}">
        <p14:creationId xmlns:p14="http://schemas.microsoft.com/office/powerpoint/2010/main" val="2584456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68"/>
    </mc:Choice>
    <mc:Fallback xmlns="">
      <p:transition spd="slow" advTm="31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5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971599" y="694793"/>
            <a:ext cx="7056784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Das Programm - 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Analyse von A bis Z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4" name="Bildschirmaufzeichnung 3">
            <a:hlinkClick r:id="" action="ppaction://media"/>
            <a:extLst>
              <a:ext uri="{FF2B5EF4-FFF2-40B4-BE49-F238E27FC236}">
                <a16:creationId xmlns:a16="http://schemas.microsoft.com/office/drawing/2014/main" id="{69B8C39D-848E-4FC9-B876-1BB08D59CF5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40" end="5023.857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598" y="1284716"/>
            <a:ext cx="7561363" cy="3666473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00E46571-AD6B-4801-A2FF-4898820AA56D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44</a:t>
            </a:r>
          </a:p>
        </p:txBody>
      </p:sp>
    </p:spTree>
    <p:extLst>
      <p:ext uri="{BB962C8B-B14F-4D97-AF65-F5344CB8AC3E}">
        <p14:creationId xmlns:p14="http://schemas.microsoft.com/office/powerpoint/2010/main" val="261381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0"/>
    </mc:Choice>
    <mc:Fallback xmlns="">
      <p:transition spd="slow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-2224" y="6350"/>
            <a:ext cx="9144000" cy="5143500"/>
          </a:xfrm>
          <a:prstGeom prst="rect">
            <a:avLst/>
          </a:prstGeom>
        </p:spPr>
      </p:pic>
      <p:sp>
        <p:nvSpPr>
          <p:cNvPr id="11" name="object 8"/>
          <p:cNvSpPr txBox="1"/>
          <p:nvPr/>
        </p:nvSpPr>
        <p:spPr bwMode="auto">
          <a:xfrm>
            <a:off x="3203848" y="954608"/>
            <a:ext cx="2968623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Nach der Analyse</a:t>
            </a:r>
            <a:r>
              <a:rPr kumimoji="0" lang="de-DE" sz="2800" b="0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3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Medikationsanalyse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Textfeld 9"/>
          <p:cNvSpPr txBox="1"/>
          <p:nvPr/>
        </p:nvSpPr>
        <p:spPr bwMode="auto">
          <a:xfrm>
            <a:off x="1632444" y="2050882"/>
            <a:ext cx="6520955" cy="885349"/>
          </a:xfrm>
          <a:prstGeom prst="roundRect">
            <a:avLst>
              <a:gd name="adj" fmla="val 16667"/>
            </a:avLst>
          </a:prstGeom>
          <a:noFill/>
          <a:ln w="28575">
            <a:solidFill>
              <a:srgbClr val="385D8A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Information über mögliche Übermedikations- und  Therapierisiken: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Die Beurteilung der Relevanz der Ergebnisse </a:t>
            </a:r>
            <a:r>
              <a:rPr kumimoji="0" lang="de-DE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kann nur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 ärztlich erfolgen!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8" name="Textfeld 17"/>
          <p:cNvSpPr txBox="1"/>
          <p:nvPr/>
        </p:nvSpPr>
        <p:spPr bwMode="auto">
          <a:xfrm>
            <a:off x="1632444" y="3061594"/>
            <a:ext cx="6520955" cy="817245"/>
          </a:xfrm>
          <a:prstGeom prst="roundRect">
            <a:avLst>
              <a:gd name="adj" fmla="val 16667"/>
            </a:avLst>
          </a:prstGeom>
          <a:noFill/>
          <a:ln w="28575">
            <a:solidFill>
              <a:srgbClr val="385D8A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Besprechung mit Ihren </a:t>
            </a:r>
            <a:r>
              <a:rPr kumimoji="0" lang="de-DE" sz="1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Patient:innen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?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</a:b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Psychoedukationssitzung 3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ea typeface="Calibri"/>
                <a:cs typeface="Times New Roman"/>
              </a:rPr>
              <a:t>thematisiert Antidepressiva</a:t>
            </a:r>
          </a:p>
        </p:txBody>
      </p:sp>
      <p:sp>
        <p:nvSpPr>
          <p:cNvPr id="19" name="Textfeld 18"/>
          <p:cNvSpPr txBox="1"/>
          <p:nvPr/>
        </p:nvSpPr>
        <p:spPr bwMode="auto">
          <a:xfrm>
            <a:off x="1632444" y="4037322"/>
            <a:ext cx="6520955" cy="593638"/>
          </a:xfrm>
          <a:prstGeom prst="roundRect">
            <a:avLst>
              <a:gd name="adj" fmla="val 16667"/>
            </a:avLst>
          </a:prstGeom>
          <a:noFill/>
          <a:ln w="28575">
            <a:solidFill>
              <a:srgbClr val="385D8A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Times New Roman"/>
              </a:rPr>
              <a:t>Tatsächlich durchgeführte Maßnahmen werden im Sitzungsprotokoll dokumentiert.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2" name="Textfeld 21"/>
          <p:cNvSpPr txBox="1"/>
          <p:nvPr/>
        </p:nvSpPr>
        <p:spPr bwMode="auto">
          <a:xfrm>
            <a:off x="5976459" y="3294036"/>
            <a:ext cx="2786541" cy="2753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highlight>
                <a:srgbClr val="FFFF00"/>
              </a:highlight>
              <a:uLnTx/>
              <a:uFillTx/>
              <a:latin typeface="Lato"/>
              <a:ea typeface="Calibri"/>
              <a:cs typeface="Times New Roman"/>
            </a:endParaRPr>
          </a:p>
        </p:txBody>
      </p:sp>
      <p:sp>
        <p:nvSpPr>
          <p:cNvPr id="6" name="Pfeil: nach unten 5"/>
          <p:cNvSpPr/>
          <p:nvPr/>
        </p:nvSpPr>
        <p:spPr bwMode="auto">
          <a:xfrm>
            <a:off x="4316069" y="1556802"/>
            <a:ext cx="587587" cy="369666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51C4AF"/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cs typeface="Arial"/>
            </a:endParaRPr>
          </a:p>
        </p:txBody>
      </p:sp>
      <p:sp>
        <p:nvSpPr>
          <p:cNvPr id="16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D9917207-0B7E-4644-8484-C0B0B374E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21470" y="3920557"/>
            <a:ext cx="609600" cy="60960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7EB8B5C9-B84C-47B1-A1D2-562ABADE039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269"/>
    </mc:Choice>
    <mc:Fallback xmlns="">
      <p:transition spd="slow" advTm="6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606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1859074" y="3006973"/>
            <a:ext cx="5521237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Psychoedukation</a:t>
            </a:r>
            <a:endParaRPr spc="70" dirty="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9" y="998165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22000" b="0" i="0" u="none" strike="noStrike" cap="none" spc="0">
              <a:ln>
                <a:noFill/>
              </a:ln>
              <a:solidFill>
                <a:sysClr val="windowText" lastClr="000000"/>
              </a:solidFill>
              <a:latin typeface="Baskerville"/>
              <a:cs typeface="Baskerville"/>
            </a:endParaRPr>
          </a:p>
        </p:txBody>
      </p:sp>
      <p:sp>
        <p:nvSpPr>
          <p:cNvPr id="10" name="Rechteck 9"/>
          <p:cNvSpPr/>
          <p:nvPr/>
        </p:nvSpPr>
        <p:spPr bwMode="auto">
          <a:xfrm>
            <a:off x="1916832" y="1832987"/>
            <a:ext cx="1863080" cy="1228943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pic>
        <p:nvPicPr>
          <p:cNvPr id="11" name="Grafik 10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2117894" y="1931407"/>
            <a:ext cx="1460955" cy="1032102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2C984CB-F72E-4CFA-BE96-25D7E5051E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21700" y="452755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03"/>
    </mc:Choice>
    <mc:Fallback xmlns="">
      <p:transition spd="slow" advTm="6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6" name="object 8"/>
          <p:cNvSpPr txBox="1"/>
          <p:nvPr/>
        </p:nvSpPr>
        <p:spPr bwMode="auto">
          <a:xfrm>
            <a:off x="1000843" y="780219"/>
            <a:ext cx="5587381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Was ist Psychoedukation?</a:t>
            </a:r>
            <a:endParaRPr sz="2800" dirty="0">
              <a:latin typeface="Lato"/>
              <a:cs typeface="Lato"/>
            </a:endParaRPr>
          </a:p>
        </p:txBody>
      </p:sp>
      <p:sp>
        <p:nvSpPr>
          <p:cNvPr id="18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sp>
        <p:nvSpPr>
          <p:cNvPr id="2" name="Rechteck: abgerundete Ecken 1"/>
          <p:cNvSpPr/>
          <p:nvPr/>
        </p:nvSpPr>
        <p:spPr bwMode="auto">
          <a:xfrm>
            <a:off x="1624979" y="2196943"/>
            <a:ext cx="6510416" cy="1114041"/>
          </a:xfrm>
          <a:prstGeom prst="roundRect">
            <a:avLst>
              <a:gd name="adj" fmla="val 1064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7" name="object 9"/>
          <p:cNvSpPr txBox="1"/>
          <p:nvPr/>
        </p:nvSpPr>
        <p:spPr bwMode="auto">
          <a:xfrm>
            <a:off x="1770620" y="2352458"/>
            <a:ext cx="6107961" cy="81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1200" b="1" spc="-10" dirty="0">
                <a:solidFill>
                  <a:srgbClr val="000000"/>
                </a:solidFill>
                <a:latin typeface="Lato Black"/>
                <a:cs typeface="Lato Black"/>
              </a:rPr>
              <a:t>Psychoedukation ist die strukturierte Vermittlung von…</a:t>
            </a:r>
            <a:endParaRPr dirty="0"/>
          </a:p>
          <a:p>
            <a:pPr marL="199390" marR="0" lvl="0" indent="-186690" defTabSz="914400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Char char="•"/>
              <a:tabLst>
                <a:tab pos="199390" algn="l"/>
              </a:tabLst>
              <a:defRPr/>
            </a:pPr>
            <a:r>
              <a:rPr lang="de-DE" sz="1200" b="0" i="0" u="none" strike="noStrike" cap="none" spc="0" dirty="0">
                <a:ln>
                  <a:noFill/>
                </a:ln>
                <a:solidFill>
                  <a:sysClr val="windowText" lastClr="000000"/>
                </a:solidFill>
                <a:latin typeface="Lato"/>
                <a:cs typeface="Lato"/>
              </a:rPr>
              <a:t>…Informationen über die Erkrankung und deren Behandlungsmöglichkeiten</a:t>
            </a:r>
            <a:endParaRPr lang="de-DE" sz="1800" b="0" i="0" u="none" strike="noStrike" cap="none" spc="0" dirty="0">
              <a:ln>
                <a:noFill/>
              </a:ln>
              <a:solidFill>
                <a:sysClr val="windowText" lastClr="000000"/>
              </a:solidFill>
            </a:endParaRPr>
          </a:p>
          <a:p>
            <a:pPr marL="199390" marR="0" lvl="0" indent="-186690" defTabSz="914400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Char char="•"/>
              <a:tabLst>
                <a:tab pos="199390" algn="l"/>
              </a:tabLst>
              <a:defRPr/>
            </a:pPr>
            <a:r>
              <a:rPr lang="de-DE" sz="1200" b="0" i="0" u="none" strike="noStrike" cap="none" spc="0" dirty="0">
                <a:ln>
                  <a:noFill/>
                </a:ln>
                <a:solidFill>
                  <a:sysClr val="windowText" lastClr="000000"/>
                </a:solidFill>
                <a:latin typeface="Lato"/>
                <a:cs typeface="Lato"/>
              </a:rPr>
              <a:t>…Strategien für eine bessere Krankheitsbewältigung</a:t>
            </a:r>
            <a:endParaRPr lang="de-DE" sz="1800" b="0" i="0" u="none" strike="noStrike" cap="none" spc="0" dirty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20" name="Rechteck: abgerundete Ecken 19"/>
          <p:cNvSpPr/>
          <p:nvPr/>
        </p:nvSpPr>
        <p:spPr bwMode="auto">
          <a:xfrm>
            <a:off x="1619672" y="3549195"/>
            <a:ext cx="6510416" cy="465890"/>
          </a:xfrm>
          <a:prstGeom prst="roundRect">
            <a:avLst>
              <a:gd name="adj" fmla="val 16667"/>
            </a:avLst>
          </a:prstGeom>
          <a:solidFill>
            <a:srgbClr val="AFD1D1"/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19" name="object 11"/>
          <p:cNvSpPr txBox="1"/>
          <p:nvPr/>
        </p:nvSpPr>
        <p:spPr bwMode="auto">
          <a:xfrm>
            <a:off x="1770620" y="3698881"/>
            <a:ext cx="6113269" cy="197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1200" b="1" spc="-20">
                <a:solidFill>
                  <a:srgbClr val="000000"/>
                </a:solidFill>
                <a:latin typeface="Lato Black"/>
                <a:cs typeface="Lato Black"/>
              </a:rPr>
              <a:t>Psychoedukation hat das Ziel, Betroffene zu Expert:innen ihrer Erkrankung zu machen </a:t>
            </a:r>
            <a:endParaRPr lang="de-DE" sz="1200">
              <a:solidFill>
                <a:srgbClr val="000000"/>
              </a:solidFill>
              <a:latin typeface="Lato Black"/>
              <a:cs typeface="Lato Black"/>
            </a:endParaRPr>
          </a:p>
        </p:txBody>
      </p:sp>
      <p:sp>
        <p:nvSpPr>
          <p:cNvPr id="13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4822979-449A-42C8-864E-F873B4206C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6595.145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93136" y="4563942"/>
            <a:ext cx="406400" cy="40640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3E0A461D-76ED-424F-8182-079BF5C163DB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47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00"/>
    </mc:Choice>
    <mc:Fallback xmlns="">
      <p:transition spd="slow" advTm="2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92857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 animBg="1"/>
      <p:bldP spid="7" grpId="0"/>
      <p:bldP spid="20" grpId="0" animBg="1"/>
      <p:bldP spid="1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5" name="object 6"/>
          <p:cNvSpPr txBox="1"/>
          <p:nvPr/>
        </p:nvSpPr>
        <p:spPr bwMode="auto">
          <a:xfrm>
            <a:off x="29300" y="473918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endParaRPr sz="22000">
              <a:latin typeface="Baskerville"/>
              <a:cs typeface="Baskerville"/>
            </a:endParaRPr>
          </a:p>
        </p:txBody>
      </p:sp>
      <p:sp>
        <p:nvSpPr>
          <p:cNvPr id="17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sp>
        <p:nvSpPr>
          <p:cNvPr id="19" name="Rechteck: abgerundete Ecken 18"/>
          <p:cNvSpPr/>
          <p:nvPr/>
        </p:nvSpPr>
        <p:spPr bwMode="auto">
          <a:xfrm>
            <a:off x="1212854" y="1878614"/>
            <a:ext cx="1925775" cy="432000"/>
          </a:xfrm>
          <a:prstGeom prst="roundRect">
            <a:avLst>
              <a:gd name="adj" fmla="val 1064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de-DE" sz="1200" b="1">
                <a:solidFill>
                  <a:srgbClr val="000000"/>
                </a:solidFill>
                <a:latin typeface="Lato"/>
              </a:rPr>
              <a:t>Tischflipchart</a:t>
            </a:r>
            <a:endParaRPr/>
          </a:p>
        </p:txBody>
      </p:sp>
      <p:sp>
        <p:nvSpPr>
          <p:cNvPr id="22" name="Rechteck: abgerundete Ecken 21"/>
          <p:cNvSpPr/>
          <p:nvPr/>
        </p:nvSpPr>
        <p:spPr bwMode="auto">
          <a:xfrm>
            <a:off x="6444133" y="1854845"/>
            <a:ext cx="1925776" cy="432000"/>
          </a:xfrm>
          <a:prstGeom prst="roundRect">
            <a:avLst>
              <a:gd name="adj" fmla="val 16667"/>
            </a:avLst>
          </a:prstGeom>
          <a:solidFill>
            <a:srgbClr val="AFD1D1"/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1000" b="1">
                <a:solidFill>
                  <a:srgbClr val="000000"/>
                </a:solidFill>
                <a:latin typeface="Lato"/>
              </a:rPr>
              <a:t>Lösungshandbuch für schwierige Situationen für Ärzt:innen</a:t>
            </a:r>
            <a:endParaRPr lang="de-DE" sz="1000" b="1" i="0" u="none" strike="noStrike" cap="none" spc="0">
              <a:ln>
                <a:noFill/>
              </a:ln>
              <a:solidFill>
                <a:srgbClr val="000000"/>
              </a:solidFill>
              <a:latin typeface="Lato"/>
            </a:endParaRPr>
          </a:p>
        </p:txBody>
      </p:sp>
      <p:sp>
        <p:nvSpPr>
          <p:cNvPr id="25" name="Rechteck: abgerundete Ecken 24"/>
          <p:cNvSpPr/>
          <p:nvPr/>
        </p:nvSpPr>
        <p:spPr bwMode="auto">
          <a:xfrm>
            <a:off x="3870361" y="1854845"/>
            <a:ext cx="1925775" cy="455054"/>
          </a:xfrm>
          <a:prstGeom prst="roundRect">
            <a:avLst>
              <a:gd name="adj" fmla="val 16667"/>
            </a:avLst>
          </a:prstGeom>
          <a:solidFill>
            <a:srgbClr val="E5E7F3"/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de-DE" sz="1200" b="1">
                <a:solidFill>
                  <a:srgbClr val="000000"/>
                </a:solidFill>
                <a:latin typeface="Lato"/>
              </a:rPr>
              <a:t>Handouts für Patient:innen</a:t>
            </a:r>
          </a:p>
        </p:txBody>
      </p:sp>
      <p:pic>
        <p:nvPicPr>
          <p:cNvPr id="12" name="Grafik 11" descr="Ein Bild, das Text, Notebook Notizbuch enthält.&#10;&#10;KI-generierte Inhalte können fehlerhaft sein."/>
          <p:cNvPicPr>
            <a:picLocks noChangeAspect="1"/>
          </p:cNvPicPr>
          <p:nvPr/>
        </p:nvPicPr>
        <p:blipFill>
          <a:blip r:embed="rId7"/>
          <a:srcRect l="6605" t="7623" r="6518" b="3742"/>
          <a:stretch/>
        </p:blipFill>
        <p:spPr bwMode="auto">
          <a:xfrm>
            <a:off x="6751334" y="2623523"/>
            <a:ext cx="1311374" cy="1783861"/>
          </a:xfrm>
          <a:prstGeom prst="rect">
            <a:avLst/>
          </a:prstGeom>
          <a:ln w="12700">
            <a:solidFill>
              <a:srgbClr val="51C4AF"/>
            </a:solidFill>
          </a:ln>
        </p:spPr>
      </p:pic>
      <p:pic>
        <p:nvPicPr>
          <p:cNvPr id="16" name="Grafik 15" descr="Ein Bild, das Text, Allgemeine Versorgung, Aufdruck, Buch enthält.&#10;&#10;KI-generierte Inhalte können fehlerhaft sein."/>
          <p:cNvPicPr>
            <a:picLocks noChangeAspect="1"/>
          </p:cNvPicPr>
          <p:nvPr/>
        </p:nvPicPr>
        <p:blipFill>
          <a:blip r:embed="rId8"/>
          <a:srcRect l="8905" t="17700" r="14546" b="5266"/>
          <a:stretch/>
        </p:blipFill>
        <p:spPr bwMode="auto">
          <a:xfrm>
            <a:off x="1242298" y="2574925"/>
            <a:ext cx="1922450" cy="1450957"/>
          </a:xfrm>
          <a:prstGeom prst="rect">
            <a:avLst/>
          </a:prstGeom>
          <a:ln w="12700">
            <a:solidFill>
              <a:srgbClr val="51C4AF"/>
            </a:solidFill>
          </a:ln>
        </p:spPr>
      </p:pic>
      <p:pic>
        <p:nvPicPr>
          <p:cNvPr id="26" name="Grafik 25" descr="Ein Bild, das Text, Papier, Flasche, Kunst enthält.&#10;&#10;KI-generierte Inhalte können fehlerhaft sein."/>
          <p:cNvPicPr>
            <a:picLocks noChangeAspect="1"/>
          </p:cNvPicPr>
          <p:nvPr/>
        </p:nvPicPr>
        <p:blipFill>
          <a:blip r:embed="rId9"/>
          <a:srcRect l="10116" t="10424" r="18989" b="10567"/>
          <a:stretch/>
        </p:blipFill>
        <p:spPr bwMode="auto">
          <a:xfrm rot="5400000">
            <a:off x="3920047" y="2890490"/>
            <a:ext cx="1826400" cy="1311373"/>
          </a:xfrm>
          <a:prstGeom prst="rect">
            <a:avLst/>
          </a:prstGeom>
          <a:ln w="12700">
            <a:solidFill>
              <a:srgbClr val="51C4AF"/>
            </a:solidFill>
          </a:ln>
        </p:spPr>
      </p:pic>
      <p:sp>
        <p:nvSpPr>
          <p:cNvPr id="18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4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Das DOOR-Psychoedukationsmaterial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02F4C20-4D36-4923-B69A-77896D6B5E6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21700" y="4527550"/>
            <a:ext cx="406400" cy="40640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286B4231-E2BD-4D0D-9A06-BDDF14A7812D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47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250" advTm="23981"/>
    </mc:Choice>
    <mc:Fallback xmlns="">
      <p:transition spd="slow" advTm="23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9" grpId="0" animBg="1"/>
      <p:bldP spid="22" grpId="0" animBg="1"/>
      <p:bldP spid="25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8" name="object 10"/>
          <p:cNvSpPr txBox="1"/>
          <p:nvPr/>
        </p:nvSpPr>
        <p:spPr bwMode="auto">
          <a:xfrm>
            <a:off x="1716160" y="1710829"/>
            <a:ext cx="5711679" cy="2427331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400" b="1" dirty="0">
                <a:latin typeface="Lato"/>
                <a:cs typeface="Lato"/>
              </a:rPr>
              <a:t>= Kernstück </a:t>
            </a:r>
            <a:r>
              <a:rPr lang="de-DE" sz="1400" dirty="0">
                <a:latin typeface="Lato"/>
                <a:cs typeface="Lato"/>
              </a:rPr>
              <a:t>der Psychoedukation</a:t>
            </a:r>
            <a:endParaRPr sz="1400" dirty="0"/>
          </a:p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400" b="1" dirty="0">
                <a:latin typeface="Lato"/>
                <a:cs typeface="Lato"/>
              </a:rPr>
              <a:t>vier</a:t>
            </a:r>
            <a:r>
              <a:rPr lang="de-DE" sz="1400" dirty="0">
                <a:latin typeface="Lato"/>
                <a:cs typeface="Lato"/>
              </a:rPr>
              <a:t> </a:t>
            </a:r>
            <a:r>
              <a:rPr lang="de-DE" sz="1400" b="1" dirty="0">
                <a:latin typeface="Lato"/>
                <a:cs typeface="Lato"/>
              </a:rPr>
              <a:t>Themenbereiche, </a:t>
            </a:r>
            <a:r>
              <a:rPr lang="de-DE" sz="1400" dirty="0">
                <a:latin typeface="Lato"/>
                <a:cs typeface="Lato"/>
              </a:rPr>
              <a:t>welche in </a:t>
            </a:r>
            <a:r>
              <a:rPr lang="de-DE" sz="1400" b="1" dirty="0">
                <a:latin typeface="Lato"/>
                <a:cs typeface="Lato"/>
              </a:rPr>
              <a:t>vier Sitzungen à 20 Minuten </a:t>
            </a:r>
            <a:r>
              <a:rPr lang="de-DE" sz="1400" dirty="0">
                <a:latin typeface="Lato"/>
                <a:cs typeface="Lato"/>
              </a:rPr>
              <a:t>besprochen werden sollen</a:t>
            </a:r>
            <a:endParaRPr dirty="0"/>
          </a:p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400" dirty="0">
                <a:latin typeface="Lato"/>
                <a:cs typeface="Lato"/>
              </a:rPr>
              <a:t>zwei </a:t>
            </a:r>
            <a:r>
              <a:rPr lang="de-DE" sz="1400" b="1" dirty="0">
                <a:latin typeface="Lato"/>
                <a:cs typeface="Lato"/>
              </a:rPr>
              <a:t>zusätzliche Wahlmodule </a:t>
            </a:r>
            <a:r>
              <a:rPr lang="de-DE" sz="1400" dirty="0">
                <a:latin typeface="Lato"/>
                <a:cs typeface="Lato"/>
              </a:rPr>
              <a:t>zur </a:t>
            </a:r>
            <a:r>
              <a:rPr lang="de-DE" sz="1400" b="1" dirty="0">
                <a:latin typeface="Lato"/>
                <a:cs typeface="Lato"/>
              </a:rPr>
              <a:t>Besprechung der Ringdaten bei Bedarf</a:t>
            </a:r>
            <a:endParaRPr sz="1400" b="1" dirty="0"/>
          </a:p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400" dirty="0">
                <a:latin typeface="Lato"/>
                <a:cs typeface="Lato"/>
              </a:rPr>
              <a:t>keine Schulung, sondern</a:t>
            </a:r>
            <a:r>
              <a:rPr lang="de-DE" sz="1400" b="1" dirty="0">
                <a:latin typeface="Lato"/>
                <a:cs typeface="Lato"/>
              </a:rPr>
              <a:t> Interaktion </a:t>
            </a:r>
            <a:r>
              <a:rPr lang="de-DE" sz="1400" dirty="0">
                <a:latin typeface="Lato"/>
                <a:cs typeface="Lato"/>
              </a:rPr>
              <a:t>zwischen </a:t>
            </a:r>
            <a:r>
              <a:rPr lang="de-DE" sz="1400" dirty="0" err="1">
                <a:latin typeface="Lato"/>
                <a:cs typeface="Lato"/>
              </a:rPr>
              <a:t>Hausärzt:innen</a:t>
            </a:r>
            <a:r>
              <a:rPr lang="de-DE" sz="1400" dirty="0">
                <a:latin typeface="Lato"/>
                <a:cs typeface="Lato"/>
              </a:rPr>
              <a:t> und </a:t>
            </a:r>
            <a:r>
              <a:rPr lang="de-DE" sz="1400" dirty="0" err="1">
                <a:latin typeface="Lato"/>
                <a:cs typeface="Lato"/>
              </a:rPr>
              <a:t>Patient:in</a:t>
            </a:r>
            <a:r>
              <a:rPr lang="de-DE" sz="1400" dirty="0">
                <a:latin typeface="Lato"/>
                <a:cs typeface="Lato"/>
              </a:rPr>
              <a:t> erwünscht </a:t>
            </a:r>
            <a:endParaRPr sz="1400" dirty="0"/>
          </a:p>
        </p:txBody>
      </p:sp>
      <p:sp>
        <p:nvSpPr>
          <p:cNvPr id="11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pic>
        <p:nvPicPr>
          <p:cNvPr id="2" name="Grafik 1" descr="Ein Bild, das Text, Allgemeine Versorgung, Aufdruck, Buch enthält.&#10;&#10;KI-generierte Inhalte können fehlerhaft sein."/>
          <p:cNvPicPr>
            <a:picLocks noChangeAspect="1"/>
          </p:cNvPicPr>
          <p:nvPr/>
        </p:nvPicPr>
        <p:blipFill>
          <a:blip r:embed="rId6"/>
          <a:srcRect l="8905" t="17700" r="14546" b="5266"/>
          <a:stretch/>
        </p:blipFill>
        <p:spPr bwMode="auto">
          <a:xfrm>
            <a:off x="6280308" y="808933"/>
            <a:ext cx="1656184" cy="1249994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7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Das DOOR-</a:t>
            </a:r>
            <a:r>
              <a:rPr lang="de-DE" sz="2800" b="1" spc="-10" dirty="0" err="1">
                <a:solidFill>
                  <a:srgbClr val="3BBEB4"/>
                </a:solidFill>
                <a:latin typeface="Lato"/>
                <a:cs typeface="Lato"/>
              </a:rPr>
              <a:t>Tischflipchart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46F389D-AB28-4A0B-A3EB-3F6158A17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90986" y="4468464"/>
            <a:ext cx="406400" cy="406400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E31E29A0-66CB-43EE-A07D-2D824050EE2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49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250" advTm="27120"/>
    </mc:Choice>
    <mc:Fallback xmlns="">
      <p:transition spd="slow" advTm="27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7" name="Grafik 6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21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graphicFrame>
        <p:nvGraphicFramePr>
          <p:cNvPr id="2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469940"/>
              </p:ext>
            </p:extLst>
          </p:nvPr>
        </p:nvGraphicFramePr>
        <p:xfrm>
          <a:off x="1685945" y="1649263"/>
          <a:ext cx="5544616" cy="2400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8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0040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 b="0" dirty="0">
                          <a:solidFill>
                            <a:schemeClr val="tx1"/>
                          </a:solidFill>
                          <a:latin typeface="Lato"/>
                        </a:rPr>
                        <a:t>Sitzung</a:t>
                      </a:r>
                      <a:endParaRPr dirty="0"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solidFill>
                      <a:srgbClr val="3BBE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/>
                      </a:pPr>
                      <a:r>
                        <a:rPr lang="de-DE" sz="1400" b="0">
                          <a:solidFill>
                            <a:schemeClr val="tx1"/>
                          </a:solidFill>
                          <a:latin typeface="Lato"/>
                          <a:ea typeface="+mn-ea"/>
                          <a:cs typeface="+mn-cs"/>
                        </a:rPr>
                        <a:t>Themen</a:t>
                      </a:r>
                      <a:r>
                        <a:rPr lang="de-DE"/>
                        <a:t> </a:t>
                      </a:r>
                      <a:endParaRPr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solidFill>
                      <a:srgbClr val="3BBE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3066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>
                          <a:latin typeface="Lato"/>
                        </a:rPr>
                        <a:t>1</a:t>
                      </a:r>
                      <a:endParaRPr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Symptome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Dreieck Denken-Fühlen-Handeln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dirty="0">
                          <a:latin typeface="Lato"/>
                          <a:ea typeface="Lato"/>
                          <a:cs typeface="Lato"/>
                        </a:rPr>
                        <a:t>Depressionsspirale</a:t>
                      </a:r>
                      <a:endParaRPr b="1" dirty="0">
                        <a:latin typeface="Lato"/>
                        <a:ea typeface="Lato"/>
                        <a:cs typeface="Lato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Verhaltensaktivierung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</a:txBody>
                  <a:tcPr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3066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>
                          <a:latin typeface="Lato"/>
                        </a:rPr>
                        <a:t>2</a:t>
                      </a:r>
                      <a:endParaRPr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Vulnerabilitäts-Stress-Modell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Bewältigungsstrategien und Entspannungsverfahren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dirty="0">
                          <a:latin typeface="Lato"/>
                          <a:ea typeface="Lato"/>
                          <a:cs typeface="Lato"/>
                        </a:rPr>
                        <a:t>Tiefe Bauchatmung</a:t>
                      </a:r>
                      <a:endParaRPr dirty="0">
                        <a:latin typeface="Lato"/>
                        <a:ea typeface="Lato"/>
                        <a:cs typeface="Lato"/>
                      </a:endParaRPr>
                    </a:p>
                  </a:txBody>
                  <a:tcPr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8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Inhalte der Sitzungen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C550158A-428D-404E-869E-90548E44F5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73256" y="4159101"/>
            <a:ext cx="406400" cy="40640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D9BE3844-2B5F-483B-8165-B8AE4853866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250" advTm="51070"/>
    </mc:Choice>
    <mc:Fallback xmlns="">
      <p:transition spd="slow" advTm="51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21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sp>
        <p:nvSpPr>
          <p:cNvPr id="11" name="object 8"/>
          <p:cNvSpPr txBox="1"/>
          <p:nvPr/>
        </p:nvSpPr>
        <p:spPr bwMode="auto">
          <a:xfrm>
            <a:off x="1481000" y="827511"/>
            <a:ext cx="563967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endParaRPr lang="de-DE" sz="2400">
              <a:latin typeface="Lato Black"/>
              <a:cs typeface="Lato Black"/>
            </a:endParaRPr>
          </a:p>
        </p:txBody>
      </p:sp>
      <p:graphicFrame>
        <p:nvGraphicFramePr>
          <p:cNvPr id="3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457816"/>
              </p:ext>
            </p:extLst>
          </p:nvPr>
        </p:nvGraphicFramePr>
        <p:xfrm>
          <a:off x="1685945" y="1677267"/>
          <a:ext cx="5544616" cy="24098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8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0040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 b="0">
                          <a:solidFill>
                            <a:schemeClr val="tx1"/>
                          </a:solidFill>
                          <a:latin typeface="Lato"/>
                        </a:rPr>
                        <a:t>Sitzung</a:t>
                      </a:r>
                      <a:endParaRPr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solidFill>
                      <a:srgbClr val="3BBE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/>
                      </a:pPr>
                      <a:r>
                        <a:rPr lang="de-DE" sz="1400" b="0" dirty="0">
                          <a:solidFill>
                            <a:schemeClr val="tx1"/>
                          </a:solidFill>
                          <a:latin typeface="Lato"/>
                          <a:ea typeface="+mn-ea"/>
                          <a:cs typeface="+mn-cs"/>
                        </a:rPr>
                        <a:t>Themen</a:t>
                      </a:r>
                      <a:r>
                        <a:rPr lang="de-DE" dirty="0"/>
                        <a:t> </a:t>
                      </a:r>
                      <a:endParaRPr dirty="0"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solidFill>
                      <a:srgbClr val="3BBE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3066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>
                          <a:latin typeface="Lato"/>
                        </a:rPr>
                        <a:t>3</a:t>
                      </a:r>
                      <a:endParaRPr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Biologische Grundlagen der Depression</a:t>
                      </a:r>
                      <a:endParaRPr lang="de-DE" sz="1800" b="0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Medikamente (Wirkungen und Nebenwirkungen, Absetzen von Antidepressiva)</a:t>
                      </a:r>
                      <a:endParaRPr lang="de-DE" sz="1800" b="1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Psychotherapie</a:t>
                      </a:r>
                      <a:endParaRPr lang="de-DE" sz="1800" b="1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</a:txBody>
                  <a:tcPr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3066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de-DE" sz="1400" dirty="0">
                          <a:latin typeface="Lato"/>
                        </a:rPr>
                        <a:t>4</a:t>
                      </a:r>
                      <a:endParaRPr dirty="0"/>
                    </a:p>
                  </a:txBody>
                  <a:tcPr anchor="ctr"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Depressionstypisches Denken</a:t>
                      </a:r>
                      <a:endParaRPr lang="de-DE" sz="1800" b="0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Alternativgedanken</a:t>
                      </a:r>
                      <a:endParaRPr lang="de-DE" sz="1800" b="0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  <a:p>
                      <a:pPr marL="171450" marR="0" lvl="0" indent="-171450" defTabSz="91440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de-DE" sz="1200" b="1" i="0" u="none" strike="noStrike" cap="none" spc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latin typeface="Lato"/>
                          <a:cs typeface="+mn-cs"/>
                        </a:rPr>
                        <a:t>Übersicht über wichtige ambulante Angebote </a:t>
                      </a:r>
                      <a:endParaRPr lang="de-DE" sz="1800" b="0" i="0" u="none" strike="noStrike" cap="none" spc="0" dirty="0">
                        <a:ln>
                          <a:noFill/>
                        </a:ln>
                        <a:solidFill>
                          <a:prstClr val="black"/>
                        </a:solidFill>
                        <a:latin typeface="+mn-lt"/>
                        <a:cs typeface="+mn-cs"/>
                      </a:endParaRPr>
                    </a:p>
                  </a:txBody>
                  <a:tcPr>
                    <a:lnL w="12700" algn="ctr">
                      <a:solidFill>
                        <a:schemeClr val="tx1"/>
                      </a:solidFill>
                    </a:lnL>
                    <a:lnR w="12700" algn="ctr">
                      <a:solidFill>
                        <a:schemeClr val="tx1"/>
                      </a:solidFill>
                    </a:lnR>
                    <a:lnT w="12700" algn="ctr">
                      <a:solidFill>
                        <a:schemeClr val="tx1"/>
                      </a:solidFill>
                    </a:lnT>
                    <a:lnB w="12700" algn="ctr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6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Inhalte der Sitzungen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1BB1557-715D-4F4F-958D-C8F9918674B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2043.800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40352" y="4589164"/>
            <a:ext cx="406400" cy="406400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5CC26E54-163D-40F0-98C2-4B960B6498EC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6000" advTm="35050"/>
    </mc:Choice>
    <mc:Fallback>
      <p:transition spd="slow" advTm="35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6735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4" name="Grafik 1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8" name="object 10"/>
          <p:cNvSpPr txBox="1"/>
          <p:nvPr/>
        </p:nvSpPr>
        <p:spPr bwMode="auto">
          <a:xfrm>
            <a:off x="1716161" y="1570090"/>
            <a:ext cx="6287742" cy="1319977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Zusatzmodule </a:t>
            </a:r>
            <a:r>
              <a:rPr lang="de-DE" sz="1200" b="1" dirty="0">
                <a:latin typeface="Lato"/>
                <a:cs typeface="Lato"/>
              </a:rPr>
              <a:t>bei Bedarf </a:t>
            </a:r>
            <a:r>
              <a:rPr lang="de-DE" sz="1200" dirty="0">
                <a:latin typeface="Lato"/>
                <a:cs typeface="Lato"/>
              </a:rPr>
              <a:t>oder</a:t>
            </a:r>
            <a:r>
              <a:rPr lang="de-DE" sz="1200" b="1" dirty="0">
                <a:latin typeface="Lato"/>
                <a:cs typeface="Lato"/>
              </a:rPr>
              <a:t> „auffälliger Datenlage</a:t>
            </a:r>
            <a:r>
              <a:rPr lang="de-DE" sz="1200" dirty="0">
                <a:latin typeface="Lato"/>
                <a:cs typeface="Lato"/>
              </a:rPr>
              <a:t>“</a:t>
            </a:r>
            <a:endParaRPr dirty="0"/>
          </a:p>
          <a:p>
            <a:pPr marL="199390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Modul </a:t>
            </a:r>
            <a:r>
              <a:rPr lang="de-DE" sz="1400" b="1" dirty="0">
                <a:latin typeface="Lato"/>
                <a:cs typeface="Lato"/>
              </a:rPr>
              <a:t>Schlaf: </a:t>
            </a:r>
            <a:r>
              <a:rPr lang="de-DE" sz="1200" dirty="0">
                <a:latin typeface="Lato"/>
                <a:cs typeface="Lato"/>
              </a:rPr>
              <a:t>Tipps zur Schlafhygiene</a:t>
            </a:r>
            <a:endParaRPr dirty="0"/>
          </a:p>
          <a:p>
            <a:pPr marL="199390" lvl="8" indent="-186690">
              <a:lnSpc>
                <a:spcPct val="150000"/>
              </a:lnSpc>
              <a:spcBef>
                <a:spcPts val="400"/>
              </a:spcBef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Modul </a:t>
            </a:r>
            <a:r>
              <a:rPr lang="de-DE" sz="1400" b="1" dirty="0">
                <a:latin typeface="Lato"/>
                <a:cs typeface="Lato"/>
              </a:rPr>
              <a:t>körperliche Aktivität: </a:t>
            </a:r>
            <a:r>
              <a:rPr lang="de-DE" sz="1200" dirty="0">
                <a:latin typeface="Lato"/>
                <a:cs typeface="Lato"/>
              </a:rPr>
              <a:t>positive Auswirkungen von Bewegung auf Depressionen und Tipps zur Umsetzung</a:t>
            </a:r>
            <a:endParaRPr dirty="0"/>
          </a:p>
        </p:txBody>
      </p:sp>
      <p:sp>
        <p:nvSpPr>
          <p:cNvPr id="12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1907704" y="3264249"/>
            <a:ext cx="2097397" cy="1336259"/>
          </a:xfrm>
          <a:prstGeom prst="rect">
            <a:avLst/>
          </a:prstGeom>
          <a:ln>
            <a:solidFill>
              <a:srgbClr val="51C4AF"/>
            </a:solidFill>
          </a:ln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4477153" y="3264249"/>
            <a:ext cx="2097397" cy="1346605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10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5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Wahlmodule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0EE2845-8A7E-41C9-9EF8-E569296D6D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56075" y="4468464"/>
            <a:ext cx="406400" cy="40640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D0F707C6-6875-4540-873D-65850371B061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18"/>
    </mc:Choice>
    <mc:Fallback xmlns="">
      <p:transition spd="slow" advTm="27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7" name="object 10"/>
          <p:cNvSpPr txBox="1"/>
          <p:nvPr/>
        </p:nvSpPr>
        <p:spPr bwMode="auto">
          <a:xfrm>
            <a:off x="1059142" y="4015085"/>
            <a:ext cx="2864786" cy="847668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>
                <a:latin typeface="Lato Black"/>
                <a:ea typeface="Lato Black"/>
                <a:cs typeface="Lato Black"/>
              </a:rPr>
              <a:t>In der Ansicht für Ärzt:innen finden sich zusätzliche Hinweise, die Möglichkeiten zur Vermittlung von Themen aufzeigen.</a:t>
            </a:r>
            <a:endParaRPr lang="de-DE" sz="1200" b="1">
              <a:latin typeface="Lato Black"/>
              <a:ea typeface="Lato Black"/>
              <a:cs typeface="Lato Black"/>
            </a:endParaRPr>
          </a:p>
        </p:txBody>
      </p:sp>
      <p:sp>
        <p:nvSpPr>
          <p:cNvPr id="19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6"/>
          <a:srcRect t="9888"/>
          <a:stretch/>
        </p:blipFill>
        <p:spPr bwMode="auto">
          <a:xfrm>
            <a:off x="5171389" y="2380954"/>
            <a:ext cx="2784986" cy="1418107"/>
          </a:xfrm>
          <a:prstGeom prst="rect">
            <a:avLst/>
          </a:prstGeom>
          <a:ln>
            <a:solidFill>
              <a:srgbClr val="51C4AF"/>
            </a:solidFill>
          </a:ln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1115616" y="2365302"/>
            <a:ext cx="2787776" cy="1562355"/>
          </a:xfrm>
          <a:prstGeom prst="rect">
            <a:avLst/>
          </a:prstGeom>
          <a:ln>
            <a:solidFill>
              <a:srgbClr val="51C4AF"/>
            </a:solidFill>
          </a:ln>
        </p:spPr>
      </p:pic>
      <p:sp>
        <p:nvSpPr>
          <p:cNvPr id="3" name="Rechteck: abgerundete Ecken 2"/>
          <p:cNvSpPr/>
          <p:nvPr/>
        </p:nvSpPr>
        <p:spPr bwMode="auto">
          <a:xfrm>
            <a:off x="1503225" y="1657474"/>
            <a:ext cx="1925775" cy="432000"/>
          </a:xfrm>
          <a:prstGeom prst="roundRect">
            <a:avLst>
              <a:gd name="adj" fmla="val 1064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de-DE" sz="1200" b="1">
                <a:solidFill>
                  <a:srgbClr val="000000"/>
                </a:solidFill>
                <a:latin typeface="Lato"/>
              </a:rPr>
              <a:t>Ansicht für Ärzt:innen</a:t>
            </a:r>
          </a:p>
        </p:txBody>
      </p:sp>
      <p:sp>
        <p:nvSpPr>
          <p:cNvPr id="6" name="Rechteck: abgerundete Ecken 5"/>
          <p:cNvSpPr/>
          <p:nvPr/>
        </p:nvSpPr>
        <p:spPr bwMode="auto">
          <a:xfrm>
            <a:off x="5603438" y="1660874"/>
            <a:ext cx="1925775" cy="432000"/>
          </a:xfrm>
          <a:prstGeom prst="roundRect">
            <a:avLst>
              <a:gd name="adj" fmla="val 10643"/>
            </a:avLst>
          </a:prstGeom>
          <a:solidFill>
            <a:srgbClr val="E5E7F3"/>
          </a:solidFill>
          <a:ln>
            <a:solidFill>
              <a:srgbClr val="3BBEB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de-DE" sz="1200" b="1">
                <a:solidFill>
                  <a:srgbClr val="000000"/>
                </a:solidFill>
                <a:latin typeface="Lato"/>
              </a:rPr>
              <a:t>Ansicht für Patient:innen</a:t>
            </a:r>
            <a:endParaRPr/>
          </a:p>
        </p:txBody>
      </p:sp>
      <p:sp>
        <p:nvSpPr>
          <p:cNvPr id="13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8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 err="1">
                <a:solidFill>
                  <a:srgbClr val="3BBEB4"/>
                </a:solidFill>
                <a:latin typeface="Lato"/>
                <a:cs typeface="Lato"/>
              </a:rPr>
              <a:t>Tischflipchart</a:t>
            </a: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 – Gestaltung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32E60CF-FDC3-4CC1-AEAC-D7C943F52F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81658" y="4489208"/>
            <a:ext cx="406400" cy="406400"/>
          </a:xfrm>
          <a:prstGeom prst="rect">
            <a:avLst/>
          </a:prstGeom>
        </p:spPr>
      </p:pic>
      <p:sp>
        <p:nvSpPr>
          <p:cNvPr id="9" name="Ellipse 8"/>
          <p:cNvSpPr/>
          <p:nvPr/>
        </p:nvSpPr>
        <p:spPr bwMode="auto">
          <a:xfrm>
            <a:off x="2571164" y="2207812"/>
            <a:ext cx="1420646" cy="1757154"/>
          </a:xfrm>
          <a:prstGeom prst="ellipse">
            <a:avLst/>
          </a:prstGeom>
          <a:noFill/>
          <a:ln w="1270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7B78ADF4-B1F2-4B4C-A91D-B7DC730E0B2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19"/>
    </mc:Choice>
    <mc:Fallback xmlns="">
      <p:transition spd="slow" advTm="23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8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9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2" name="object 10"/>
          <p:cNvSpPr txBox="1"/>
          <p:nvPr/>
        </p:nvSpPr>
        <p:spPr bwMode="auto">
          <a:xfrm>
            <a:off x="1907704" y="1666678"/>
            <a:ext cx="5855694" cy="29405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Die zweite, dritte und vierte Sitzung soll mit folgender Frage eingeleitet werden:</a:t>
            </a:r>
            <a:endParaRPr sz="1200" dirty="0"/>
          </a:p>
        </p:txBody>
      </p:sp>
      <p:sp>
        <p:nvSpPr>
          <p:cNvPr id="19" name="object 10"/>
          <p:cNvSpPr txBox="1"/>
          <p:nvPr/>
        </p:nvSpPr>
        <p:spPr bwMode="auto">
          <a:xfrm>
            <a:off x="1942880" y="3367486"/>
            <a:ext cx="5399968" cy="571054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  <a:sym typeface="Wingdings" panose="05000000000000000000" pitchFamily="2" charset="2"/>
              </a:rPr>
              <a:t> </a:t>
            </a:r>
            <a:r>
              <a:rPr lang="de-DE" sz="1200" b="1" dirty="0">
                <a:latin typeface="Lato"/>
                <a:cs typeface="Lato"/>
              </a:rPr>
              <a:t>Hierbei geht es darum, die Aufmerksamkeit der </a:t>
            </a:r>
            <a:r>
              <a:rPr lang="de-DE" sz="1200" b="1" dirty="0" err="1">
                <a:latin typeface="Lato"/>
                <a:cs typeface="Lato"/>
              </a:rPr>
              <a:t>Patient:innen</a:t>
            </a:r>
            <a:r>
              <a:rPr lang="de-DE" sz="1200" b="1" dirty="0">
                <a:latin typeface="Lato"/>
                <a:cs typeface="Lato"/>
              </a:rPr>
              <a:t> auf kleine Fortschritte zu lenken.</a:t>
            </a:r>
            <a:endParaRPr sz="1200" dirty="0"/>
          </a:p>
        </p:txBody>
      </p:sp>
      <p:sp>
        <p:nvSpPr>
          <p:cNvPr id="13" name="object 10"/>
          <p:cNvSpPr txBox="1"/>
          <p:nvPr/>
        </p:nvSpPr>
        <p:spPr bwMode="auto">
          <a:xfrm>
            <a:off x="2992586" y="350758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sp>
        <p:nvSpPr>
          <p:cNvPr id="4" name="Rechteck: abgerundete Ecken 3"/>
          <p:cNvSpPr/>
          <p:nvPr/>
        </p:nvSpPr>
        <p:spPr bwMode="auto">
          <a:xfrm>
            <a:off x="1907704" y="2212312"/>
            <a:ext cx="5435144" cy="946070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>
            <a:solidFill>
              <a:srgbClr val="51C4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17" name="object 10"/>
          <p:cNvSpPr txBox="1"/>
          <p:nvPr/>
        </p:nvSpPr>
        <p:spPr bwMode="auto">
          <a:xfrm>
            <a:off x="2609052" y="2288159"/>
            <a:ext cx="4032448" cy="872034"/>
          </a:xfrm>
          <a:prstGeom prst="rect">
            <a:avLst/>
          </a:prstGeom>
          <a:ln>
            <a:noFill/>
          </a:ln>
        </p:spPr>
        <p:txBody>
          <a:bodyPr vert="horz" wrap="square" lIns="0" tIns="50800" rIns="0" bIns="0" rtlCol="0">
            <a:spAutoFit/>
          </a:bodyPr>
          <a:lstStyle/>
          <a:p>
            <a:pPr marL="12700" algn="ctr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400" b="1" i="1" dirty="0">
                <a:solidFill>
                  <a:srgbClr val="3BBEB4"/>
                </a:solidFill>
                <a:latin typeface="Lato"/>
                <a:cs typeface="Lato"/>
              </a:rPr>
              <a:t>„Welche angenehme Aktivität haben Sie seit unserem letzten Gespräch unternommen?“</a:t>
            </a:r>
            <a:endParaRPr dirty="0"/>
          </a:p>
          <a:p>
            <a:pPr marL="12700">
              <a:spcBef>
                <a:spcPts val="400"/>
              </a:spcBef>
              <a:tabLst>
                <a:tab pos="199390" algn="l"/>
              </a:tabLst>
              <a:defRPr/>
            </a:pPr>
            <a:endParaRPr lang="de-DE" sz="800" b="1" i="1" dirty="0">
              <a:solidFill>
                <a:srgbClr val="3BBEB4"/>
              </a:solidFill>
              <a:latin typeface="Lato"/>
              <a:cs typeface="Lato"/>
            </a:endParaRPr>
          </a:p>
        </p:txBody>
      </p:sp>
      <p:sp>
        <p:nvSpPr>
          <p:cNvPr id="16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5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 err="1">
                <a:solidFill>
                  <a:srgbClr val="3BBEB4"/>
                </a:solidFill>
                <a:latin typeface="Lato"/>
                <a:cs typeface="Lato"/>
              </a:rPr>
              <a:t>Tischflipchart</a:t>
            </a: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 – Einstieg in die Sitzung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4443E9E-1609-4E9C-819F-63A3ED3A5B2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63398" y="4563942"/>
            <a:ext cx="406400" cy="40640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1E207FE0-6815-48AA-8CCE-962D7205152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54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69"/>
    </mc:Choice>
    <mc:Fallback xmlns="">
      <p:transition spd="slow" advTm="22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612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7" name="Grafik 16">
            <a:extLst>
              <a:ext uri="{FF2B5EF4-FFF2-40B4-BE49-F238E27FC236}">
                <a16:creationId xmlns:a16="http://schemas.microsoft.com/office/drawing/2014/main" id="{67A2E1B4-E319-4243-9492-0884F52308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>
          <a:blip r:embed="rId7"/>
          <a:srcRect b="7950"/>
          <a:stretch/>
        </p:blipFill>
        <p:spPr bwMode="auto">
          <a:xfrm>
            <a:off x="7083772" y="3760914"/>
            <a:ext cx="1333500" cy="938142"/>
          </a:xfrm>
          <a:prstGeom prst="rect">
            <a:avLst/>
          </a:prstGeom>
        </p:spPr>
      </p:pic>
      <p:sp>
        <p:nvSpPr>
          <p:cNvPr id="3" name="Rechteck: abgerundete Ecken 2"/>
          <p:cNvSpPr/>
          <p:nvPr/>
        </p:nvSpPr>
        <p:spPr bwMode="auto">
          <a:xfrm>
            <a:off x="1804142" y="3950993"/>
            <a:ext cx="5279630" cy="688593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>
            <a:solidFill>
              <a:srgbClr val="51C4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9" name="object 10"/>
          <p:cNvSpPr txBox="1"/>
          <p:nvPr/>
        </p:nvSpPr>
        <p:spPr bwMode="auto">
          <a:xfrm>
            <a:off x="1971699" y="3956688"/>
            <a:ext cx="4896544" cy="570862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  <a:sym typeface="Wingdings" panose="05000000000000000000" pitchFamily="2" charset="2"/>
              </a:rPr>
              <a:t></a:t>
            </a:r>
            <a:r>
              <a:rPr lang="de-DE" sz="1200" dirty="0">
                <a:latin typeface="Lato"/>
                <a:cs typeface="Lato"/>
              </a:rPr>
              <a:t> Eine </a:t>
            </a:r>
            <a:r>
              <a:rPr lang="de-DE" sz="1200" b="1" dirty="0">
                <a:latin typeface="Lato"/>
                <a:cs typeface="Lato"/>
              </a:rPr>
              <a:t>Übersicht der jeweiligen Handouts ist auf den ersten Seiten im </a:t>
            </a:r>
            <a:r>
              <a:rPr lang="de-DE" sz="1200" b="1" dirty="0" err="1">
                <a:latin typeface="Lato"/>
                <a:cs typeface="Lato"/>
              </a:rPr>
              <a:t>Tischflipchart</a:t>
            </a:r>
            <a:r>
              <a:rPr lang="de-DE" sz="1200" b="1" dirty="0">
                <a:latin typeface="Lato"/>
                <a:cs typeface="Lato"/>
              </a:rPr>
              <a:t> </a:t>
            </a:r>
            <a:r>
              <a:rPr lang="de-DE" sz="1200" dirty="0">
                <a:latin typeface="Lato"/>
                <a:cs typeface="Lato"/>
              </a:rPr>
              <a:t>abgebildet.</a:t>
            </a:r>
            <a:endParaRPr dirty="0"/>
          </a:p>
        </p:txBody>
      </p:sp>
      <p:sp>
        <p:nvSpPr>
          <p:cNvPr id="16" name="object 10"/>
          <p:cNvSpPr txBox="1"/>
          <p:nvPr/>
        </p:nvSpPr>
        <p:spPr bwMode="auto">
          <a:xfrm>
            <a:off x="1740642" y="1494805"/>
            <a:ext cx="4631558" cy="1227644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</a:rPr>
              <a:t>Nach jeder Sitzung </a:t>
            </a:r>
            <a:r>
              <a:rPr lang="de-DE" sz="1200" dirty="0">
                <a:latin typeface="Lato"/>
                <a:cs typeface="Lato"/>
              </a:rPr>
              <a:t>sollen dem/ der </a:t>
            </a:r>
            <a:r>
              <a:rPr lang="de-DE" sz="1200" dirty="0" err="1">
                <a:latin typeface="Lato"/>
                <a:cs typeface="Lato"/>
              </a:rPr>
              <a:t>Patient:in</a:t>
            </a:r>
            <a:r>
              <a:rPr lang="de-DE" sz="1200" dirty="0">
                <a:latin typeface="Lato"/>
                <a:cs typeface="Lato"/>
              </a:rPr>
              <a:t> ein oder mehrere </a:t>
            </a:r>
            <a:r>
              <a:rPr lang="de-DE" sz="1200" b="1" dirty="0">
                <a:latin typeface="Lato"/>
                <a:cs typeface="Lato"/>
              </a:rPr>
              <a:t>Handouts</a:t>
            </a:r>
            <a:r>
              <a:rPr lang="de-DE" sz="1200" dirty="0">
                <a:latin typeface="Lato"/>
                <a:cs typeface="Lato"/>
              </a:rPr>
              <a:t> ausgeteilt werden, die…</a:t>
            </a:r>
            <a:endParaRPr sz="1200" dirty="0"/>
          </a:p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die </a:t>
            </a:r>
            <a:r>
              <a:rPr lang="de-DE" sz="1200" b="1" dirty="0">
                <a:latin typeface="Lato"/>
                <a:cs typeface="Lato"/>
              </a:rPr>
              <a:t>Inhalte der Sitzungen vertiefen</a:t>
            </a:r>
            <a:endParaRPr sz="1200" dirty="0"/>
          </a:p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die </a:t>
            </a:r>
            <a:r>
              <a:rPr lang="de-DE" sz="1200" dirty="0" err="1">
                <a:latin typeface="Lato"/>
                <a:cs typeface="Lato"/>
              </a:rPr>
              <a:t>Patient:innen</a:t>
            </a:r>
            <a:r>
              <a:rPr lang="de-DE" sz="1200" dirty="0">
                <a:latin typeface="Lato"/>
                <a:cs typeface="Lato"/>
              </a:rPr>
              <a:t> </a:t>
            </a:r>
            <a:r>
              <a:rPr lang="de-DE" sz="1200" b="1" dirty="0">
                <a:latin typeface="Lato"/>
                <a:cs typeface="Lato"/>
              </a:rPr>
              <a:t>aktivieren</a:t>
            </a:r>
            <a:r>
              <a:rPr lang="de-DE" sz="1200" dirty="0">
                <a:latin typeface="Lato"/>
                <a:cs typeface="Lato"/>
              </a:rPr>
              <a:t> sollen, Inhalte im Alltag umzusetzen</a:t>
            </a:r>
            <a:endParaRPr sz="1200" dirty="0"/>
          </a:p>
        </p:txBody>
      </p:sp>
      <p:sp>
        <p:nvSpPr>
          <p:cNvPr id="12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8"/>
          <a:stretch/>
        </p:blipFill>
        <p:spPr bwMode="auto">
          <a:xfrm>
            <a:off x="6444208" y="1159517"/>
            <a:ext cx="1422400" cy="1692720"/>
          </a:xfrm>
          <a:prstGeom prst="rect">
            <a:avLst/>
          </a:prstGeom>
          <a:ln w="12700">
            <a:solidFill>
              <a:srgbClr val="51C4AF"/>
            </a:solidFill>
          </a:ln>
        </p:spPr>
      </p:pic>
      <p:sp>
        <p:nvSpPr>
          <p:cNvPr id="6" name="Textfeld 5"/>
          <p:cNvSpPr txBox="1"/>
          <p:nvPr/>
        </p:nvSpPr>
        <p:spPr bwMode="auto">
          <a:xfrm>
            <a:off x="1745928" y="2887934"/>
            <a:ext cx="6120680" cy="9403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algn="l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</a:rPr>
              <a:t>Zu Beginn</a:t>
            </a:r>
            <a:r>
              <a:rPr lang="de-DE" sz="1200" dirty="0">
                <a:latin typeface="Lato"/>
                <a:cs typeface="Lato"/>
              </a:rPr>
              <a:t> der darauffolgenden Sitzung sollen die Handouts kurz besprochen werden. </a:t>
            </a:r>
            <a:endParaRPr sz="1200" dirty="0"/>
          </a:p>
          <a:p>
            <a:pPr marL="12700" algn="l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</a:rPr>
              <a:t>WICHTIG</a:t>
            </a:r>
            <a:r>
              <a:rPr lang="de-DE" sz="1200" dirty="0">
                <a:latin typeface="Lato"/>
                <a:cs typeface="Lato"/>
              </a:rPr>
              <a:t>: Es geht nicht um Kontrolle, sondern darum, </a:t>
            </a:r>
            <a:r>
              <a:rPr lang="de-DE" sz="1200" b="1" dirty="0">
                <a:latin typeface="Lato"/>
                <a:cs typeface="Lato"/>
              </a:rPr>
              <a:t>offene Fragen oder Umsetzungsschwierigkeiten</a:t>
            </a:r>
            <a:r>
              <a:rPr lang="de-DE" sz="1200" dirty="0">
                <a:latin typeface="Lato"/>
                <a:cs typeface="Lato"/>
              </a:rPr>
              <a:t> zu besprechen.</a:t>
            </a:r>
            <a:endParaRPr sz="1200" dirty="0"/>
          </a:p>
        </p:txBody>
      </p:sp>
      <p:sp>
        <p:nvSpPr>
          <p:cNvPr id="13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5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Handouts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AF1DE36-92D0-44AA-8832-04C007FD1D9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16910" y="4242119"/>
            <a:ext cx="406400" cy="40640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97437FBD-9F95-4DB4-908C-7EE0E73BA65A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55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 advTm="31578"/>
    </mc:Choice>
    <mc:Fallback xmlns="">
      <p:transition spd="slow" advTm="31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3" grpId="0" animBg="1"/>
      <p:bldP spid="9" grpId="0"/>
      <p:bldP spid="16" grpId="0"/>
      <p:bldP spid="6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778"/>
            <a:ext cx="9144000" cy="5143500"/>
          </a:xfrm>
          <a:prstGeom prst="rect">
            <a:avLst/>
          </a:prstGeom>
        </p:spPr>
      </p:pic>
      <p:sp>
        <p:nvSpPr>
          <p:cNvPr id="12" name="object 10"/>
          <p:cNvSpPr txBox="1"/>
          <p:nvPr/>
        </p:nvSpPr>
        <p:spPr bwMode="auto">
          <a:xfrm>
            <a:off x="1763687" y="2125423"/>
            <a:ext cx="3816724" cy="1504643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</a:rPr>
              <a:t>Handbuch für die/ den </a:t>
            </a:r>
            <a:r>
              <a:rPr lang="de-DE" sz="1200" b="1" dirty="0" err="1">
                <a:latin typeface="Lato"/>
                <a:cs typeface="Lato"/>
              </a:rPr>
              <a:t>Ärzt:in</a:t>
            </a:r>
            <a:endParaRPr lang="de-DE" sz="1200" b="1" dirty="0">
              <a:latin typeface="Lato"/>
              <a:cs typeface="Lato"/>
            </a:endParaRPr>
          </a:p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Kann bei </a:t>
            </a:r>
            <a:r>
              <a:rPr lang="de-DE" sz="1200" b="1" dirty="0">
                <a:latin typeface="Lato"/>
                <a:cs typeface="Lato"/>
              </a:rPr>
              <a:t>Bedarf </a:t>
            </a:r>
            <a:r>
              <a:rPr lang="de-DE" sz="1200" dirty="0">
                <a:latin typeface="Lato"/>
                <a:cs typeface="Lato"/>
              </a:rPr>
              <a:t>herangezogen werden</a:t>
            </a:r>
            <a:endParaRPr sz="1200" dirty="0"/>
          </a:p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bietet Lösungsmöglichkeiten für schwierige Situationen, die während des Psychoedukationsprogramms auftreten könnten. </a:t>
            </a:r>
            <a:endParaRPr sz="1200" dirty="0"/>
          </a:p>
        </p:txBody>
      </p:sp>
      <p:sp>
        <p:nvSpPr>
          <p:cNvPr id="13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pic>
        <p:nvPicPr>
          <p:cNvPr id="2" name="Grafik 1" descr="Ein Bild, das Text, Notebook Notizbuch enthält.&#10;&#10;KI-generierte Inhalte können fehlerhaft sein."/>
          <p:cNvPicPr>
            <a:picLocks noChangeAspect="1"/>
          </p:cNvPicPr>
          <p:nvPr/>
        </p:nvPicPr>
        <p:blipFill>
          <a:blip r:embed="rId6"/>
          <a:srcRect l="6605" t="7623" r="6518" b="3742"/>
          <a:stretch/>
        </p:blipFill>
        <p:spPr bwMode="auto">
          <a:xfrm>
            <a:off x="5711999" y="1959029"/>
            <a:ext cx="1679313" cy="2284368"/>
          </a:xfrm>
          <a:prstGeom prst="rect">
            <a:avLst/>
          </a:prstGeom>
          <a:ln w="12700">
            <a:solidFill>
              <a:srgbClr val="51C4AF"/>
            </a:solidFill>
          </a:ln>
        </p:spPr>
      </p:pic>
      <p:sp>
        <p:nvSpPr>
          <p:cNvPr id="9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>
              <a:latin typeface="Baskerville"/>
              <a:cs typeface="Baskerville"/>
            </a:endParaRPr>
          </a:p>
        </p:txBody>
      </p:sp>
      <p:sp>
        <p:nvSpPr>
          <p:cNvPr id="5" name="object 8"/>
          <p:cNvSpPr txBox="1"/>
          <p:nvPr/>
        </p:nvSpPr>
        <p:spPr bwMode="auto">
          <a:xfrm>
            <a:off x="1000843" y="780219"/>
            <a:ext cx="7315572" cy="8745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Handbuch zu Lösungsmöglichkeiten für schwierige Situationen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097A6D3-DBF7-4A14-BC16-730547941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4602199"/>
            <a:ext cx="406400" cy="406400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CFE3AD68-1F52-451E-8329-78A0F454C3B2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 advTm="17537"/>
    </mc:Choice>
    <mc:Fallback xmlns="">
      <p:transition spd="slow" advTm="17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3" name="Grafik 12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15" name="Rechteck: abgerundete Ecken 14">
            <a:extLst>
              <a:ext uri="{FF2B5EF4-FFF2-40B4-BE49-F238E27FC236}">
                <a16:creationId xmlns:a16="http://schemas.microsoft.com/office/drawing/2014/main" id="{1244F7E1-2F5A-4F3C-AE61-4E35234693A1}"/>
              </a:ext>
            </a:extLst>
          </p:cNvPr>
          <p:cNvSpPr/>
          <p:nvPr/>
        </p:nvSpPr>
        <p:spPr bwMode="auto">
          <a:xfrm>
            <a:off x="1719111" y="2935704"/>
            <a:ext cx="6166161" cy="1433927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>
            <a:solidFill>
              <a:srgbClr val="51C4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de-DE"/>
          </a:p>
        </p:txBody>
      </p:sp>
      <p:sp>
        <p:nvSpPr>
          <p:cNvPr id="12" name="object 10"/>
          <p:cNvSpPr txBox="1"/>
          <p:nvPr/>
        </p:nvSpPr>
        <p:spPr bwMode="auto">
          <a:xfrm>
            <a:off x="1731688" y="2002295"/>
            <a:ext cx="6336703" cy="662746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Suizidgedanken im Rahmen einer Depression sind nicht ungewöhnlich.</a:t>
            </a:r>
            <a:endParaRPr sz="1200" dirty="0"/>
          </a:p>
          <a:p>
            <a:pPr marL="184150" indent="-171450">
              <a:lnSpc>
                <a:spcPct val="150000"/>
              </a:lnSpc>
              <a:spcBef>
                <a:spcPts val="400"/>
              </a:spcBef>
              <a:buFont typeface="Arial"/>
              <a:buChar char="•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Sprechen Sie </a:t>
            </a:r>
            <a:r>
              <a:rPr lang="de-DE" sz="1200" b="1" dirty="0">
                <a:latin typeface="Lato"/>
                <a:cs typeface="Lato"/>
              </a:rPr>
              <a:t>offen </a:t>
            </a:r>
            <a:r>
              <a:rPr lang="de-DE" sz="1200" dirty="0">
                <a:latin typeface="Lato"/>
                <a:cs typeface="Lato"/>
              </a:rPr>
              <a:t>über dieses Thema: </a:t>
            </a:r>
            <a:r>
              <a:rPr lang="de-DE" sz="1200" b="1" dirty="0">
                <a:latin typeface="Lato"/>
                <a:cs typeface="Lato"/>
              </a:rPr>
              <a:t>Ansprechen macht Hilfe möglich</a:t>
            </a:r>
            <a:r>
              <a:rPr lang="de-DE" sz="1400" b="1" dirty="0">
                <a:latin typeface="Lato"/>
                <a:cs typeface="Lato"/>
              </a:rPr>
              <a:t>!</a:t>
            </a:r>
            <a:endParaRPr dirty="0"/>
          </a:p>
        </p:txBody>
      </p:sp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Psychoedukation</a:t>
            </a:r>
            <a:endParaRPr/>
          </a:p>
        </p:txBody>
      </p:sp>
      <p:sp>
        <p:nvSpPr>
          <p:cNvPr id="9" name="Textfeld 8"/>
          <p:cNvSpPr txBox="1"/>
          <p:nvPr/>
        </p:nvSpPr>
        <p:spPr bwMode="auto">
          <a:xfrm>
            <a:off x="1792025" y="2935704"/>
            <a:ext cx="6093248" cy="13148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400" b="1" dirty="0">
                <a:latin typeface="Lato"/>
                <a:cs typeface="Lato"/>
              </a:rPr>
              <a:t>Im Handbuch:</a:t>
            </a:r>
          </a:p>
          <a:p>
            <a:pPr marL="184150" lvl="4" indent="-171450">
              <a:lnSpc>
                <a:spcPct val="150000"/>
              </a:lnSpc>
              <a:spcBef>
                <a:spcPts val="400"/>
              </a:spcBef>
              <a:buFont typeface="Wingdings" panose="05000000000000000000" pitchFamily="2" charset="2"/>
              <a:buChar char="à"/>
              <a:tabLst>
                <a:tab pos="199390" algn="l"/>
              </a:tabLst>
              <a:defRPr/>
            </a:pPr>
            <a:r>
              <a:rPr lang="de-DE" sz="1200" dirty="0">
                <a:latin typeface="Lato"/>
                <a:cs typeface="Lato"/>
              </a:rPr>
              <a:t>konkrete Hilfestellung zur Gesprächsführung</a:t>
            </a:r>
          </a:p>
          <a:p>
            <a:pPr marL="12700" lvl="4">
              <a:lnSpc>
                <a:spcPct val="150000"/>
              </a:lnSpc>
              <a:spcBef>
                <a:spcPts val="400"/>
              </a:spcBef>
              <a:tabLst>
                <a:tab pos="199390" algn="l"/>
              </a:tabLst>
              <a:defRPr/>
            </a:pPr>
            <a:r>
              <a:rPr lang="de-DE" sz="1200" b="1" dirty="0">
                <a:latin typeface="Lato"/>
                <a:cs typeface="Lato"/>
                <a:sym typeface="Wingdings" panose="05000000000000000000" pitchFamily="2" charset="2"/>
              </a:rPr>
              <a:t> </a:t>
            </a:r>
            <a:r>
              <a:rPr lang="de-DE" sz="1200" b="1" dirty="0">
                <a:latin typeface="Lato"/>
                <a:cs typeface="Lato"/>
              </a:rPr>
              <a:t>„Notfallplan“</a:t>
            </a:r>
            <a:r>
              <a:rPr lang="de-DE" sz="1200" dirty="0">
                <a:latin typeface="Lato"/>
                <a:cs typeface="Lato"/>
              </a:rPr>
              <a:t>,</a:t>
            </a:r>
            <a:r>
              <a:rPr lang="de-DE" sz="1200" b="1" dirty="0">
                <a:latin typeface="Lato"/>
                <a:cs typeface="Lato"/>
              </a:rPr>
              <a:t> </a:t>
            </a:r>
            <a:r>
              <a:rPr lang="de-DE" sz="1200" dirty="0">
                <a:latin typeface="Lato"/>
                <a:cs typeface="Lato"/>
              </a:rPr>
              <a:t>welchen Sie gemeinsam mit den </a:t>
            </a:r>
            <a:r>
              <a:rPr lang="de-DE" sz="1200" dirty="0" err="1">
                <a:latin typeface="Lato"/>
                <a:cs typeface="Lato"/>
              </a:rPr>
              <a:t>Patient:innen</a:t>
            </a:r>
            <a:r>
              <a:rPr lang="de-DE" sz="1200" dirty="0">
                <a:latin typeface="Lato"/>
                <a:cs typeface="Lato"/>
              </a:rPr>
              <a:t> erstellen können sowie eine </a:t>
            </a:r>
            <a:r>
              <a:rPr lang="de-DE" sz="1200" b="1" dirty="0">
                <a:latin typeface="Lato"/>
                <a:cs typeface="Lato"/>
              </a:rPr>
              <a:t>Liste mit Telefonnummern für Krisenfälle</a:t>
            </a:r>
            <a:endParaRPr lang="de-DE" sz="1200" dirty="0"/>
          </a:p>
        </p:txBody>
      </p:sp>
      <p:sp>
        <p:nvSpPr>
          <p:cNvPr id="10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 dirty="0">
              <a:latin typeface="Baskerville"/>
              <a:cs typeface="Baskerville"/>
            </a:endParaRPr>
          </a:p>
        </p:txBody>
      </p:sp>
      <p:sp>
        <p:nvSpPr>
          <p:cNvPr id="3" name="object 8"/>
          <p:cNvSpPr txBox="1"/>
          <p:nvPr/>
        </p:nvSpPr>
        <p:spPr bwMode="auto">
          <a:xfrm>
            <a:off x="1000843" y="780219"/>
            <a:ext cx="7675613" cy="8745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2800" b="1" spc="-10" dirty="0">
                <a:solidFill>
                  <a:srgbClr val="3BBEB4"/>
                </a:solidFill>
                <a:latin typeface="Lato"/>
                <a:cs typeface="Lato"/>
              </a:rPr>
              <a:t>Handbuch zu Lösungsmöglichkeiten für schwierige Situationen - </a:t>
            </a:r>
            <a:r>
              <a:rPr lang="de-DE" sz="2800" spc="-10" dirty="0">
                <a:solidFill>
                  <a:srgbClr val="3BBEB4"/>
                </a:solidFill>
                <a:latin typeface="Lato"/>
                <a:cs typeface="Lato"/>
              </a:rPr>
              <a:t>Suizidalität</a:t>
            </a:r>
            <a:endParaRPr sz="2800" dirty="0">
              <a:latin typeface="Lato"/>
              <a:cs typeface="Lato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A967769-8602-436B-AABA-22A4710CE66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34401" y="4281140"/>
            <a:ext cx="406400" cy="40640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896EE045-514B-403D-B586-FB7CF39CD78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57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87"/>
    </mc:Choice>
    <mc:Fallback xmlns="">
      <p:transition spd="slow" advTm="32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5" grpId="0" animBg="1"/>
      <p:bldP spid="9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1" name="Grafik 20">
            <a:extLst>
              <a:ext uri="{FF2B5EF4-FFF2-40B4-BE49-F238E27FC236}">
                <a16:creationId xmlns:a16="http://schemas.microsoft.com/office/drawing/2014/main" id="{6B71553E-58F4-43E6-B177-4D1EB6E852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14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Erhebung Suizidalität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object 8"/>
          <p:cNvSpPr txBox="1"/>
          <p:nvPr/>
        </p:nvSpPr>
        <p:spPr bwMode="auto">
          <a:xfrm>
            <a:off x="1000843" y="780219"/>
            <a:ext cx="7675613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Erhebung der Suizidalität</a:t>
            </a:r>
            <a:endParaRPr kumimoji="0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9D9CB386-BF24-4E70-A9CD-A5854C72E2C3}"/>
              </a:ext>
            </a:extLst>
          </p:cNvPr>
          <p:cNvSpPr txBox="1"/>
          <p:nvPr/>
        </p:nvSpPr>
        <p:spPr>
          <a:xfrm>
            <a:off x="980027" y="1689346"/>
            <a:ext cx="443525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400" b="1" i="0" u="none" strike="noStrike" kern="0" cap="none" spc="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  <a:ea typeface="+mj-ea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ea typeface="+mj-ea"/>
              </a:rPr>
              <a:t>Wie?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800" b="0" i="0" u="none" strike="noStrike" kern="0" cap="none" spc="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ea typeface="+mj-ea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mittels </a:t>
            </a: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SuPr-10 Fragebogen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sym typeface="Wingdings" panose="05000000000000000000" pitchFamily="2" charset="2"/>
              </a:rPr>
              <a:t> im Studienordner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de-DE" sz="1200" dirty="0">
                <a:latin typeface="Lato"/>
              </a:rPr>
              <a:t>= </a:t>
            </a:r>
            <a:r>
              <a:rPr lang="de-DE" sz="1200" b="1" dirty="0">
                <a:latin typeface="Lato"/>
              </a:rPr>
              <a:t>Su</a:t>
            </a:r>
            <a:r>
              <a:rPr lang="de-DE" sz="1200" dirty="0">
                <a:latin typeface="Lato"/>
              </a:rPr>
              <a:t>izidprävention in der </a:t>
            </a:r>
            <a:r>
              <a:rPr lang="de-DE" sz="1200" b="1" dirty="0">
                <a:latin typeface="Lato"/>
              </a:rPr>
              <a:t>Pr</a:t>
            </a:r>
            <a:r>
              <a:rPr lang="de-DE" sz="1200" dirty="0">
                <a:latin typeface="Lato"/>
              </a:rPr>
              <a:t>imärversorgung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5C9B1D23-995A-4497-9955-79F85BE365C7}"/>
              </a:ext>
            </a:extLst>
          </p:cNvPr>
          <p:cNvSpPr txBox="1"/>
          <p:nvPr/>
        </p:nvSpPr>
        <p:spPr>
          <a:xfrm>
            <a:off x="980027" y="1393353"/>
            <a:ext cx="790813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6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ea typeface="+mj-ea"/>
              </a:rPr>
              <a:t>Systematische Erfassung von Suizidalität im Rahmen der DOOR-Studie: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C0FF0C68-9C8D-428E-A188-8FE73C1BE8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144" y="4163238"/>
            <a:ext cx="2607890" cy="751764"/>
          </a:xfrm>
          <a:prstGeom prst="rect">
            <a:avLst/>
          </a:prstGeom>
        </p:spPr>
      </p:pic>
      <p:sp>
        <p:nvSpPr>
          <p:cNvPr id="17" name="Ellipse 16">
            <a:extLst>
              <a:ext uri="{FF2B5EF4-FFF2-40B4-BE49-F238E27FC236}">
                <a16:creationId xmlns:a16="http://schemas.microsoft.com/office/drawing/2014/main" id="{F0017C89-4A1C-4880-AFA6-E3C84A445828}"/>
              </a:ext>
            </a:extLst>
          </p:cNvPr>
          <p:cNvSpPr/>
          <p:nvPr/>
        </p:nvSpPr>
        <p:spPr bwMode="auto">
          <a:xfrm>
            <a:off x="7765457" y="4539120"/>
            <a:ext cx="855712" cy="3309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EAB4D7DC-D893-42EA-8CD4-6BA0CBFDA034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 dirty="0">
              <a:latin typeface="Baskerville"/>
              <a:cs typeface="Baskerville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FF13DE06-18E9-4E73-918C-2E331586FB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1327" y="2022934"/>
            <a:ext cx="3476625" cy="1952625"/>
          </a:xfrm>
          <a:prstGeom prst="rect">
            <a:avLst/>
          </a:prstGeom>
        </p:spPr>
      </p:pic>
      <p:sp>
        <p:nvSpPr>
          <p:cNvPr id="10" name="Ellipse 9">
            <a:extLst>
              <a:ext uri="{FF2B5EF4-FFF2-40B4-BE49-F238E27FC236}">
                <a16:creationId xmlns:a16="http://schemas.microsoft.com/office/drawing/2014/main" id="{71284E1A-A44A-4B61-99C1-2D78884745CE}"/>
              </a:ext>
            </a:extLst>
          </p:cNvPr>
          <p:cNvSpPr/>
          <p:nvPr/>
        </p:nvSpPr>
        <p:spPr>
          <a:xfrm>
            <a:off x="5868144" y="2728872"/>
            <a:ext cx="1540318" cy="20499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AE2FDB7D-1860-4EF0-B378-8F13A97E4446}"/>
              </a:ext>
            </a:extLst>
          </p:cNvPr>
          <p:cNvSpPr txBox="1"/>
          <p:nvPr/>
        </p:nvSpPr>
        <p:spPr>
          <a:xfrm>
            <a:off x="977800" y="2889197"/>
            <a:ext cx="41702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ea typeface="+mj-ea"/>
              </a:rPr>
              <a:t>Wann soll die Erhebung stattfinden?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800" b="1" i="0" u="none" strike="noStrike" kern="0" cap="none" spc="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  <a:ea typeface="+mj-ea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Zu zwei Zeitpunkten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: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</a:endParaRPr>
          </a:p>
          <a:p>
            <a:pPr marL="285750" marR="0" lvl="8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im Auftaktgespräch nach Einschluss des Patienten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sym typeface="Wingdings" panose="05000000000000000000" pitchFamily="2" charset="2"/>
              </a:rPr>
              <a:t> per Fax an das Studienteam</a:t>
            </a:r>
            <a:endParaRPr kumimoji="0" lang="de-DE" sz="1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</a:endParaRPr>
          </a:p>
          <a:p>
            <a:pPr marL="285750" marR="0" lvl="8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Am Ende der vierten Visite </a:t>
            </a:r>
            <a:r>
              <a:rPr kumimoji="0" lang="de-DE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sym typeface="Wingdings" panose="05000000000000000000" pitchFamily="2" charset="2"/>
              </a:rPr>
              <a:t> per Fax an das Studienteam</a:t>
            </a:r>
            <a:endParaRPr kumimoji="0" lang="de-DE" sz="1400" b="1" i="0" u="none" strike="noStrike" kern="0" cap="none" spc="0" normalizeH="0" baseline="0" noProof="0" dirty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  <a:ea typeface="+mj-ea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7BC6D81-E76A-4D8E-8349-9E96880D68C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134927" y="4520386"/>
            <a:ext cx="406400" cy="4935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78E60B71-5554-4A3C-B1D0-09ACCC75F43B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58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44"/>
    </mc:Choice>
    <mc:Fallback xmlns="">
      <p:transition spd="slow" advTm="49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7" grpId="0" animBg="1"/>
      <p:bldP spid="10" grpId="0" animBg="1"/>
      <p:bldP spid="22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>
            <a:extLst>
              <a:ext uri="{FF2B5EF4-FFF2-40B4-BE49-F238E27FC236}">
                <a16:creationId xmlns:a16="http://schemas.microsoft.com/office/drawing/2014/main" id="{5433BDD2-6907-4BF3-8A97-2961055C50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17" name="object 8">
            <a:extLst>
              <a:ext uri="{FF2B5EF4-FFF2-40B4-BE49-F238E27FC236}">
                <a16:creationId xmlns:a16="http://schemas.microsoft.com/office/drawing/2014/main" id="{36269828-D7F3-47D3-82E9-803E54019838}"/>
              </a:ext>
            </a:extLst>
          </p:cNvPr>
          <p:cNvSpPr txBox="1"/>
          <p:nvPr/>
        </p:nvSpPr>
        <p:spPr bwMode="auto">
          <a:xfrm>
            <a:off x="1000843" y="780219"/>
            <a:ext cx="7675613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Aufbau des SuPr-10 Fragebogens</a:t>
            </a:r>
            <a:endParaRPr kumimoji="0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56047D3D-015E-4664-B8FD-1BDCA0B2AB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0843" y="1279553"/>
            <a:ext cx="5157207" cy="3600400"/>
          </a:xfrm>
          <a:prstGeom prst="rect">
            <a:avLst/>
          </a:prstGeom>
          <a:ln>
            <a:solidFill>
              <a:srgbClr val="3BBEB4"/>
            </a:solidFill>
          </a:ln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F9D44DDC-C938-4FE5-AA35-CBF1853A340E}"/>
              </a:ext>
            </a:extLst>
          </p:cNvPr>
          <p:cNvSpPr/>
          <p:nvPr/>
        </p:nvSpPr>
        <p:spPr>
          <a:xfrm>
            <a:off x="3828907" y="1410274"/>
            <a:ext cx="2232248" cy="138067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65540CA9-0F05-47AC-9F9A-1E1AB6CFE055}"/>
              </a:ext>
            </a:extLst>
          </p:cNvPr>
          <p:cNvSpPr/>
          <p:nvPr/>
        </p:nvSpPr>
        <p:spPr>
          <a:xfrm>
            <a:off x="1115616" y="1782837"/>
            <a:ext cx="2232248" cy="1224136"/>
          </a:xfrm>
          <a:prstGeom prst="rect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99EE4BBF-D354-422B-9147-638222C60391}"/>
              </a:ext>
            </a:extLst>
          </p:cNvPr>
          <p:cNvSpPr txBox="1"/>
          <p:nvPr/>
        </p:nvSpPr>
        <p:spPr>
          <a:xfrm>
            <a:off x="5892149" y="1321370"/>
            <a:ext cx="1110715" cy="24622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ato" panose="020F0502020204030203"/>
              </a:rPr>
              <a:t>Risikofaktoren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58FDE581-AE10-4EC1-8213-EE859CE892DE}"/>
              </a:ext>
            </a:extLst>
          </p:cNvPr>
          <p:cNvSpPr txBox="1"/>
          <p:nvPr/>
        </p:nvSpPr>
        <p:spPr>
          <a:xfrm>
            <a:off x="2092111" y="1321370"/>
            <a:ext cx="1157819" cy="24622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ato" panose="020F0502020204030203"/>
              </a:rPr>
              <a:t>Schutzfaktoren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BE43AEE0-6150-4C94-A1BE-8AF13644351E}"/>
              </a:ext>
            </a:extLst>
          </p:cNvPr>
          <p:cNvSpPr/>
          <p:nvPr/>
        </p:nvSpPr>
        <p:spPr>
          <a:xfrm>
            <a:off x="1115616" y="3053639"/>
            <a:ext cx="2232248" cy="1224137"/>
          </a:xfrm>
          <a:prstGeom prst="rect">
            <a:avLst/>
          </a:prstGeom>
          <a:solidFill>
            <a:srgbClr val="FF0000">
              <a:alpha val="9804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4C18CE9E-032C-49BB-ADAD-920830BFE9A9}"/>
              </a:ext>
            </a:extLst>
          </p:cNvPr>
          <p:cNvSpPr/>
          <p:nvPr/>
        </p:nvSpPr>
        <p:spPr>
          <a:xfrm>
            <a:off x="3836609" y="3006973"/>
            <a:ext cx="2232248" cy="1296143"/>
          </a:xfrm>
          <a:prstGeom prst="rect">
            <a:avLst/>
          </a:prstGeom>
          <a:solidFill>
            <a:srgbClr val="FFC000">
              <a:alpha val="10196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9B6DCBA4-96C4-45A8-B372-28FA5304E28F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 dirty="0">
              <a:latin typeface="Baskerville"/>
              <a:cs typeface="Baskerville"/>
            </a:endParaRPr>
          </a:p>
        </p:txBody>
      </p:sp>
      <p:sp>
        <p:nvSpPr>
          <p:cNvPr id="20" name="object 10">
            <a:extLst>
              <a:ext uri="{FF2B5EF4-FFF2-40B4-BE49-F238E27FC236}">
                <a16:creationId xmlns:a16="http://schemas.microsoft.com/office/drawing/2014/main" id="{D12E2E4D-77D3-455A-86C9-9EEA693C932C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Erhebung Suizidalität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89611FF-4797-4B05-9A7D-D854290C49C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84368" y="4459120"/>
            <a:ext cx="406400" cy="443711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BE1B193A-893C-443E-95A4-C8BF5313EE0F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59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032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34"/>
    </mc:Choice>
    <mc:Fallback xmlns="">
      <p:transition spd="slow" advTm="29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0" grpId="0" animBg="1"/>
      <p:bldP spid="11" grpId="0" animBg="1"/>
      <p:bldP spid="8" grpId="0" animBg="1"/>
      <p:bldP spid="14" grpId="0" animBg="1"/>
      <p:bldP spid="12" grpId="0" animBg="1"/>
      <p:bldP spid="13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34F363C3-4E29-4702-8277-023AC2B2FE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2675" y="1332920"/>
            <a:ext cx="4949321" cy="3454800"/>
          </a:xfrm>
          <a:prstGeom prst="rect">
            <a:avLst/>
          </a:prstGeom>
          <a:ln>
            <a:solidFill>
              <a:srgbClr val="3BBEB4"/>
            </a:solidFill>
          </a:ln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96ED430E-C07C-4B89-90F4-320CE3B8FA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</p:spPr>
      </p:pic>
      <p:sp>
        <p:nvSpPr>
          <p:cNvPr id="17" name="object 8">
            <a:extLst>
              <a:ext uri="{FF2B5EF4-FFF2-40B4-BE49-F238E27FC236}">
                <a16:creationId xmlns:a16="http://schemas.microsoft.com/office/drawing/2014/main" id="{36269828-D7F3-47D3-82E9-803E54019838}"/>
              </a:ext>
            </a:extLst>
          </p:cNvPr>
          <p:cNvSpPr txBox="1"/>
          <p:nvPr/>
        </p:nvSpPr>
        <p:spPr bwMode="auto">
          <a:xfrm>
            <a:off x="1000843" y="780219"/>
            <a:ext cx="7675613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Auswertung des SuPr-10 Fragebogens</a:t>
            </a:r>
            <a:endParaRPr kumimoji="0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C121DBDD-AC62-4262-A46F-1B1F2AB35534}"/>
              </a:ext>
            </a:extLst>
          </p:cNvPr>
          <p:cNvSpPr/>
          <p:nvPr/>
        </p:nvSpPr>
        <p:spPr>
          <a:xfrm>
            <a:off x="1331640" y="3042874"/>
            <a:ext cx="1728192" cy="144016"/>
          </a:xfrm>
          <a:prstGeom prst="rect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DEC8126D-B7EA-45A0-8CE6-663CA115F97A}"/>
              </a:ext>
            </a:extLst>
          </p:cNvPr>
          <p:cNvSpPr/>
          <p:nvPr/>
        </p:nvSpPr>
        <p:spPr>
          <a:xfrm>
            <a:off x="1331640" y="2842366"/>
            <a:ext cx="1728192" cy="144016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DA7CC789-8671-4F78-820A-DFA1F4768088}"/>
              </a:ext>
            </a:extLst>
          </p:cNvPr>
          <p:cNvSpPr/>
          <p:nvPr/>
        </p:nvSpPr>
        <p:spPr>
          <a:xfrm>
            <a:off x="1259632" y="3243383"/>
            <a:ext cx="2011462" cy="1033414"/>
          </a:xfrm>
          <a:prstGeom prst="rect">
            <a:avLst/>
          </a:prstGeom>
          <a:solidFill>
            <a:srgbClr val="C00000">
              <a:alpha val="7843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45EC75C9-3278-4CB5-B8E1-A018DEBF4822}"/>
              </a:ext>
            </a:extLst>
          </p:cNvPr>
          <p:cNvSpPr/>
          <p:nvPr/>
        </p:nvSpPr>
        <p:spPr>
          <a:xfrm>
            <a:off x="3779912" y="1710829"/>
            <a:ext cx="2011462" cy="864096"/>
          </a:xfrm>
          <a:prstGeom prst="rect">
            <a:avLst/>
          </a:prstGeom>
          <a:solidFill>
            <a:srgbClr val="C00000">
              <a:alpha val="7843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69B4CD70-A80B-40BC-A9B5-92A420721CCE}"/>
              </a:ext>
            </a:extLst>
          </p:cNvPr>
          <p:cNvSpPr/>
          <p:nvPr/>
        </p:nvSpPr>
        <p:spPr>
          <a:xfrm>
            <a:off x="3779912" y="2615901"/>
            <a:ext cx="2011462" cy="823119"/>
          </a:xfrm>
          <a:prstGeom prst="rect">
            <a:avLst/>
          </a:prstGeom>
          <a:solidFill>
            <a:srgbClr val="FFC000">
              <a:alpha val="1098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73CC6199-8DEB-4F5C-8D38-5EB11BE420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1106" y="2155979"/>
            <a:ext cx="1296144" cy="1917805"/>
          </a:xfrm>
          <a:prstGeom prst="rect">
            <a:avLst/>
          </a:prstGeom>
          <a:ln>
            <a:solidFill>
              <a:srgbClr val="3BBEB4"/>
            </a:solidFill>
          </a:ln>
        </p:spPr>
      </p:pic>
      <p:cxnSp>
        <p:nvCxnSpPr>
          <p:cNvPr id="4" name="Gerade Verbindung mit Pfeil 3">
            <a:extLst>
              <a:ext uri="{FF2B5EF4-FFF2-40B4-BE49-F238E27FC236}">
                <a16:creationId xmlns:a16="http://schemas.microsoft.com/office/drawing/2014/main" id="{647F719B-26A9-4190-A23E-2608A0C8720A}"/>
              </a:ext>
            </a:extLst>
          </p:cNvPr>
          <p:cNvCxnSpPr>
            <a:cxnSpLocks/>
          </p:cNvCxnSpPr>
          <p:nvPr/>
        </p:nvCxnSpPr>
        <p:spPr>
          <a:xfrm flipV="1">
            <a:off x="5816091" y="2142877"/>
            <a:ext cx="1289823" cy="71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Textfeld 17">
            <a:extLst>
              <a:ext uri="{FF2B5EF4-FFF2-40B4-BE49-F238E27FC236}">
                <a16:creationId xmlns:a16="http://schemas.microsoft.com/office/drawing/2014/main" id="{FBC86271-5667-4105-B8E3-4098DA839130}"/>
              </a:ext>
            </a:extLst>
          </p:cNvPr>
          <p:cNvSpPr txBox="1"/>
          <p:nvPr/>
        </p:nvSpPr>
        <p:spPr>
          <a:xfrm>
            <a:off x="6080680" y="1509425"/>
            <a:ext cx="2634238" cy="553998"/>
          </a:xfrm>
          <a:prstGeom prst="rect">
            <a:avLst/>
          </a:prstGeom>
          <a:noFill/>
          <a:ln w="952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/>
              </a:rPr>
              <a:t>Bei stationärer Einweisung </a:t>
            </a:r>
            <a:r>
              <a:rPr kumimoji="0" lang="de-DE" sz="10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/>
              </a:rPr>
              <a:t>Meldebogen für schwere unerwünschte Ereignisse </a:t>
            </a:r>
            <a:r>
              <a:rPr kumimoji="0" lang="de-DE" sz="1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/>
              </a:rPr>
              <a:t>ausfüllen und per Fax an das Studienteam </a:t>
            </a: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EA46EE47-E10B-4A18-8659-AF86DA323770}"/>
              </a:ext>
            </a:extLst>
          </p:cNvPr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defTabSz="913280">
              <a:spcBef>
                <a:spcPts val="100"/>
              </a:spcBef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3</a:t>
            </a:r>
            <a:endParaRPr sz="12000" dirty="0">
              <a:latin typeface="Baskerville"/>
              <a:cs typeface="Baskerville"/>
            </a:endParaRPr>
          </a:p>
        </p:txBody>
      </p:sp>
      <p:sp>
        <p:nvSpPr>
          <p:cNvPr id="20" name="object 10">
            <a:extLst>
              <a:ext uri="{FF2B5EF4-FFF2-40B4-BE49-F238E27FC236}">
                <a16:creationId xmlns:a16="http://schemas.microsoft.com/office/drawing/2014/main" id="{D50CBBED-170C-4D82-B70D-BEC5E2DAC722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 dirty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Erhebung Suizidalität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085804FB-BF17-41E7-8A5E-8C9FFD015459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60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404DC9-993E-49DB-BA5C-2E787DDF03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276.7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966306" y="4197573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1863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645"/>
    </mc:Choice>
    <mc:Fallback xmlns="">
      <p:transition spd="slow" advTm="87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8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555776" y="2502917"/>
            <a:ext cx="6186926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Zusätzlicher Studienteil</a:t>
            </a:r>
            <a:endParaRPr spc="70" dirty="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8" y="998165"/>
            <a:ext cx="3162589" cy="339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spc="-50">
                <a:solidFill>
                  <a:srgbClr val="51545A"/>
                </a:solidFill>
                <a:latin typeface="Baskerville"/>
                <a:cs typeface="Baskerville"/>
              </a:rPr>
              <a:t>C</a:t>
            </a:r>
            <a:endParaRPr sz="22000" b="0" i="0" u="none" strike="noStrike" cap="none" spc="0">
              <a:ln>
                <a:noFill/>
              </a:ln>
              <a:solidFill>
                <a:srgbClr val="51545A"/>
              </a:solidFill>
              <a:latin typeface="Baskerville"/>
              <a:cs typeface="Baskervill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15848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20591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object 9"/>
          <p:cNvSpPr txBox="1"/>
          <p:nvPr/>
        </p:nvSpPr>
        <p:spPr bwMode="auto">
          <a:xfrm>
            <a:off x="401299" y="998165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1</a:t>
            </a:r>
            <a:endParaRPr kumimoji="0" sz="2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483768" y="2260736"/>
            <a:ext cx="6727180" cy="1256754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Zusätzlicher Studienteil:</a:t>
            </a:r>
            <a:endParaRPr lang="de-DE" dirty="0"/>
          </a:p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 err="1"/>
              <a:t>Sensing</a:t>
            </a:r>
            <a:endParaRPr i="1" spc="70" dirty="0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6555B483-A42F-0228-A2E9-D686CF870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2115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8"/>
    </mc:Choice>
    <mc:Fallback xmlns="">
      <p:transition spd="slow" advTm="5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9" name="Grafik 8"/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2" name="object 10"/>
          <p:cNvSpPr txBox="1"/>
          <p:nvPr/>
        </p:nvSpPr>
        <p:spPr bwMode="auto">
          <a:xfrm>
            <a:off x="1638719" y="1460424"/>
            <a:ext cx="6510264" cy="1030604"/>
          </a:xfrm>
          <a:prstGeom prst="rect">
            <a:avLst/>
          </a:prstGeom>
        </p:spPr>
        <p:txBody>
          <a:bodyPr vert="horz" wrap="square" lIns="0" tIns="50738" rIns="0" bIns="0" rtlCol="0">
            <a:spAutoFit/>
          </a:bodyPr>
          <a:lstStyle/>
          <a:p>
            <a:pPr marL="183925" marR="0" lvl="0" indent="-17124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Um was geht es? </a:t>
            </a: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Das Smartphone als täglichen Begleiter nutzen, um Depression &amp; Wohlbefinden besser zu verstehen.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0" indent="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endParaRPr kumimoji="0" lang="de-DE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7"/>
          <a:stretch/>
        </p:blipFill>
        <p:spPr bwMode="auto">
          <a:xfrm>
            <a:off x="2395915" y="2808811"/>
            <a:ext cx="1619243" cy="7176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8"/>
          <a:stretch/>
        </p:blipFill>
        <p:spPr bwMode="auto">
          <a:xfrm>
            <a:off x="4428162" y="2808811"/>
            <a:ext cx="2335508" cy="7860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9"/>
          <a:stretch/>
        </p:blipFill>
        <p:spPr bwMode="auto">
          <a:xfrm>
            <a:off x="2395915" y="3708934"/>
            <a:ext cx="1597170" cy="7705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10"/>
          <a:stretch/>
        </p:blipFill>
        <p:spPr bwMode="auto">
          <a:xfrm>
            <a:off x="4428162" y="3674396"/>
            <a:ext cx="2340947" cy="9861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11"/>
          <a:stretch/>
        </p:blipFill>
        <p:spPr bwMode="auto">
          <a:xfrm>
            <a:off x="7017254" y="3440317"/>
            <a:ext cx="1894097" cy="5372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– Teil 1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35" name="Audio 34">
            <a:extLst>
              <a:ext uri="{FF2B5EF4-FFF2-40B4-BE49-F238E27FC236}">
                <a16:creationId xmlns:a16="http://schemas.microsoft.com/office/drawing/2014/main" id="{2FB99079-35D6-3AA3-D203-1FDB48B575A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45225" y="4417585"/>
            <a:ext cx="576064" cy="576064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DB704CB8-2824-4B91-960F-C07F23B32C03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63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05"/>
    </mc:Choice>
    <mc:Fallback xmlns="">
      <p:transition spd="slow" advTm="46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2" name="object 10"/>
          <p:cNvSpPr txBox="1"/>
          <p:nvPr/>
        </p:nvSpPr>
        <p:spPr bwMode="auto">
          <a:xfrm>
            <a:off x="2247567" y="1543373"/>
            <a:ext cx="6510264" cy="1727333"/>
          </a:xfrm>
          <a:prstGeom prst="rect">
            <a:avLst/>
          </a:prstGeom>
        </p:spPr>
        <p:txBody>
          <a:bodyPr vert="horz" wrap="square" lIns="0" tIns="50738" rIns="0" bIns="0" rtlCol="0">
            <a:spAutoFit/>
          </a:bodyPr>
          <a:lstStyle/>
          <a:p>
            <a:pPr marL="183925" marR="0" lvl="0" indent="-17124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Um was geht es?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Das Smartphone als täglichen Begleiter nutzen, um Depression &amp; Wohlbefinden besser zu verstehen.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83925" marR="0" lvl="0" indent="-17124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Für wen?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Optional für </a:t>
            </a:r>
            <a:r>
              <a:rPr kumimoji="0" lang="de-DE" sz="1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, keine Beteiligung durch </a:t>
            </a:r>
            <a:r>
              <a:rPr kumimoji="0" lang="de-DE" sz="1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Ärzt:in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 </a:t>
            </a:r>
            <a:b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</a:b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  <a:sym typeface="Wingdings" pitchFamily="2" charset="2"/>
              </a:rPr>
              <a:t>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separate Studieneinwilligung 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83925" marR="0" lvl="0" indent="-17124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Voraussetzung: 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nur für Android </a:t>
            </a:r>
            <a:r>
              <a:rPr kumimoji="0" lang="de-DE" sz="1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Mobiltelefon-Nutzer:innen</a:t>
            </a:r>
            <a:endParaRPr kumimoji="0" lang="de-DE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– Teil 2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25" name="Audio 24">
            <a:extLst>
              <a:ext uri="{FF2B5EF4-FFF2-40B4-BE49-F238E27FC236}">
                <a16:creationId xmlns:a16="http://schemas.microsoft.com/office/drawing/2014/main" id="{256C038C-5519-6881-CE0C-802B49E7F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5225" y="4157612"/>
            <a:ext cx="812800" cy="81280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63649005-113E-43C3-B2DF-CF13C13C961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70"/>
    </mc:Choice>
    <mc:Fallback xmlns="">
      <p:transition spd="slow" advTm="23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2" name="object 10"/>
          <p:cNvSpPr txBox="1"/>
          <p:nvPr/>
        </p:nvSpPr>
        <p:spPr bwMode="auto">
          <a:xfrm>
            <a:off x="1773919" y="1388668"/>
            <a:ext cx="6711504" cy="3920113"/>
          </a:xfrm>
          <a:prstGeom prst="rect">
            <a:avLst/>
          </a:prstGeom>
        </p:spPr>
        <p:txBody>
          <a:bodyPr vert="horz" wrap="square" lIns="0" tIns="50738" rIns="0" bIns="0" rtlCol="0">
            <a:spAutoFit/>
          </a:bodyPr>
          <a:lstStyle/>
          <a:p>
            <a:pPr marL="298085" marR="0" lvl="0" indent="-28540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Wie werden die Daten gesammelt? </a:t>
            </a: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Durch die Installation einer App auf dem Smartphone der Patient:innen</a:t>
            </a:r>
          </a:p>
          <a:p>
            <a:pPr marL="298085" marR="0" lvl="0" indent="-28540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Welche Daten werden erfasst? 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Nutzungsdaten des Smartphones 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Appnutzung (z.B. Social Media)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Körperliche Aktivität (z.B. Bewegungsdistanz aus GPS-Daten)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Erfassung von </a:t>
            </a: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Metadaten</a:t>
            </a: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, keine Rohinhaltsdaten (z.B. WhatsApp-Nutzungsdauer, aber keine Nachrichteninhalte)</a:t>
            </a:r>
            <a:endParaRPr kumimoji="0" lang="de-DE" sz="1400" b="1" i="0" u="none" strike="noStrike" kern="0" cap="none" spc="0" normalizeH="0" baseline="0" noProof="0">
              <a:ln>
                <a:noFill/>
              </a:ln>
              <a:solidFill>
                <a:srgbClr val="3BBEB4"/>
              </a:solidFill>
              <a:effectLst/>
              <a:uLnTx/>
              <a:uFillTx/>
              <a:latin typeface="Lato"/>
              <a:cs typeface="Lato"/>
            </a:endParaRPr>
          </a:p>
          <a:p>
            <a:pPr marL="298085" marR="0" lvl="0" indent="-28540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Sind die Daten sicher? </a:t>
            </a:r>
            <a:r>
              <a:rPr kumimoji="0" lang="de-DE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Die Sicherheit der App wurde in einer deutschlandweiten Studie mit über 800 Personen </a:t>
            </a:r>
            <a:r>
              <a:rPr kumimoji="0" lang="de-DE" sz="14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erfolgreich getestet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0" indent="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endParaRPr kumimoji="0" lang="de-DE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– Teil 3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685C301C-EF73-0E31-D8B9-7FD4D8A8D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58577" y="4369631"/>
            <a:ext cx="665189" cy="665189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B8970A7B-4F42-47E4-97AA-87FCB8421428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02"/>
    </mc:Choice>
    <mc:Fallback xmlns="">
      <p:transition spd="slow" advTm="53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34902" y="476509"/>
            <a:ext cx="1420646" cy="1857159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1</a:t>
            </a:r>
            <a:endParaRPr kumimoji="0" sz="1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2" name="object 10"/>
          <p:cNvSpPr txBox="1"/>
          <p:nvPr/>
        </p:nvSpPr>
        <p:spPr bwMode="auto">
          <a:xfrm>
            <a:off x="1699776" y="1538762"/>
            <a:ext cx="6711504" cy="2955170"/>
          </a:xfrm>
          <a:prstGeom prst="rect">
            <a:avLst/>
          </a:prstGeom>
        </p:spPr>
        <p:txBody>
          <a:bodyPr vert="horz" wrap="square" lIns="0" tIns="50738" rIns="0" bIns="0" rtlCol="0">
            <a:spAutoFit/>
          </a:bodyPr>
          <a:lstStyle/>
          <a:p>
            <a:pPr marL="298085" marR="0" lvl="0" indent="-28540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über den Studienteil informieren: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Aktiv ansprechen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</a:t>
            </a:r>
            <a:endParaRPr kumimoji="0" lang="de-DE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  <a:p>
            <a:pPr marL="298085" marR="0" lvl="0" indent="-285400" defTabSz="91328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bitten die App zu installieren 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Wissenschaftlich gut belegtes Potential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Smartphone allgegenwärtig und daher ideal für Skalierbarkeit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- Daten aus der Hausärztliches Versorgung schließen eine wichtige Lücke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12685" marR="0" lvl="6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146" algn="l"/>
              </a:tabLst>
              <a:defRPr/>
            </a:pP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		  im Forschungsfeld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298085" marR="0" lvl="6" indent="-28540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Patient:innen-Flyer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mit allen wichtigen Informationen aushändigen (Link zur App)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298085" marR="0" lvl="6" indent="-28540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199146" algn="l"/>
              </a:tabLst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Fragen klärt das Studienteam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(</a:t>
            </a:r>
            <a:r>
              <a:rPr kumimoji="0" lang="de-DE" sz="1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phonestudy@psy.lmu.de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  <a:cs typeface="Lato"/>
              </a:rPr>
              <a:t>)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object 10"/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marR="0" lvl="0" indent="0" algn="r" defTabSz="91328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800" b="0" i="0" u="none" strike="noStrike" kern="0" cap="none" spc="10" normalizeH="0" baseline="0" noProof="0">
                <a:ln>
                  <a:noFill/>
                </a:ln>
                <a:solidFill>
                  <a:srgbClr val="849DAA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object 8"/>
          <p:cNvSpPr txBox="1"/>
          <p:nvPr/>
        </p:nvSpPr>
        <p:spPr bwMode="auto">
          <a:xfrm>
            <a:off x="1000843" y="780219"/>
            <a:ext cx="731557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0" cap="none" spc="-10" normalizeH="0" baseline="0" noProof="0" dirty="0" err="1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Sensing</a:t>
            </a:r>
            <a:r>
              <a:rPr kumimoji="0" lang="de-DE" sz="2800" b="1" i="0" u="none" strike="noStrike" kern="0" cap="none" spc="-1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  <a:cs typeface="Lato"/>
              </a:rPr>
              <a:t> – Was heißt das jetzt für mich?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  <a:cs typeface="Lato"/>
            </a:endParaRPr>
          </a:p>
        </p:txBody>
      </p:sp>
      <p:pic>
        <p:nvPicPr>
          <p:cNvPr id="22" name="Audio 21">
            <a:extLst>
              <a:ext uri="{FF2B5EF4-FFF2-40B4-BE49-F238E27FC236}">
                <a16:creationId xmlns:a16="http://schemas.microsoft.com/office/drawing/2014/main" id="{39B771DE-D92E-5194-0636-B25739E20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2748" y="4365702"/>
            <a:ext cx="616884" cy="616884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B788312F-01EC-486F-AD0B-7A58ACED133B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62"/>
    </mc:Choice>
    <mc:Fallback xmlns="">
      <p:transition spd="slow" advTm="64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5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rgbClr val="3BBEB4"/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4" name="object 9"/>
          <p:cNvSpPr txBox="1"/>
          <p:nvPr/>
        </p:nvSpPr>
        <p:spPr bwMode="auto">
          <a:xfrm>
            <a:off x="401299" y="998165"/>
            <a:ext cx="1422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spc="-50">
                <a:solidFill>
                  <a:srgbClr val="43525A"/>
                </a:solidFill>
                <a:latin typeface="Baskerville"/>
                <a:cs typeface="Baskerville"/>
              </a:rPr>
              <a:t>2</a:t>
            </a:r>
            <a:endParaRPr sz="22000" b="0" i="0" u="none" strike="noStrike" cap="none" spc="0">
              <a:ln>
                <a:noFill/>
              </a:ln>
              <a:solidFill>
                <a:sysClr val="windowText" lastClr="000000"/>
              </a:solidFill>
              <a:latin typeface="Baskerville"/>
              <a:cs typeface="Baskerville"/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051720" y="2358901"/>
            <a:ext cx="6367140" cy="1256754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Zusätzlicher Studienteil:</a:t>
            </a:r>
            <a:endParaRPr dirty="0"/>
          </a:p>
          <a:p>
            <a:pPr marL="12700" marR="5080" algn="just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Prozessevaluation</a:t>
            </a:r>
            <a:endParaRPr spc="7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14ACD30-E165-4E24-99F7-99BF728559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4527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32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36"/>
    </mc:Choice>
    <mc:Fallback xmlns="">
      <p:transition spd="slow" advTm="7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606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1" name="Grafik 20">
            <a:extLst>
              <a:ext uri="{FF2B5EF4-FFF2-40B4-BE49-F238E27FC236}">
                <a16:creationId xmlns:a16="http://schemas.microsoft.com/office/drawing/2014/main" id="{CEC262DF-80B7-48D0-8E6A-BFB9576F12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29300" y="473918"/>
            <a:ext cx="1422400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0" spc="-50" dirty="0">
                <a:solidFill>
                  <a:srgbClr val="43525A"/>
                </a:solidFill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9" name="object 9"/>
          <p:cNvSpPr txBox="1"/>
          <p:nvPr/>
        </p:nvSpPr>
        <p:spPr bwMode="auto">
          <a:xfrm>
            <a:off x="2236836" y="2070869"/>
            <a:ext cx="2362177" cy="3949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5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sp>
        <p:nvSpPr>
          <p:cNvPr id="16" name="Textfeld 15"/>
          <p:cNvSpPr txBox="1"/>
          <p:nvPr/>
        </p:nvSpPr>
        <p:spPr bwMode="auto">
          <a:xfrm>
            <a:off x="1521585" y="1471163"/>
            <a:ext cx="6398703" cy="375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199390" algn="l"/>
              </a:tabLst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rgbClr val="3BBEB4"/>
                </a:solidFill>
                <a:effectLst/>
                <a:uLnTx/>
                <a:uFillTx/>
                <a:latin typeface="Lato"/>
              </a:rPr>
              <a:t>Um was geht es?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</a:rPr>
              <a:t> 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EBD77C91-C74F-4613-AB10-6D55DE74D013}"/>
              </a:ext>
            </a:extLst>
          </p:cNvPr>
          <p:cNvSpPr txBox="1"/>
          <p:nvPr/>
        </p:nvSpPr>
        <p:spPr>
          <a:xfrm>
            <a:off x="1742209" y="1912695"/>
            <a:ext cx="61206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Umsetzung der Intervention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0CCB866E-70AE-4192-AAEC-8306E28A86A8}"/>
              </a:ext>
            </a:extLst>
          </p:cNvPr>
          <p:cNvSpPr txBox="1"/>
          <p:nvPr/>
        </p:nvSpPr>
        <p:spPr bwMode="auto">
          <a:xfrm>
            <a:off x="2123728" y="2306131"/>
            <a:ext cx="612068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Wie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 und </a:t>
            </a: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warum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 bewirkt die Intervention eine Veränderung in der Depressionssymptomatik?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Welche Faktoren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unterstützen oder erschweren die Umsetzung der Intervention?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de-DE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80B26C5F-2C23-489B-B592-352D1CBED463}"/>
              </a:ext>
            </a:extLst>
          </p:cNvPr>
          <p:cNvSpPr txBox="1"/>
          <p:nvPr/>
        </p:nvSpPr>
        <p:spPr bwMode="auto">
          <a:xfrm>
            <a:off x="1742209" y="3376675"/>
            <a:ext cx="6581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Integration innovativer Technologien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 in die hausärztliche Depressionsversorgung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845CAE23-66EC-4053-993B-7E9A55D86A3F}"/>
              </a:ext>
            </a:extLst>
          </p:cNvPr>
          <p:cNvSpPr txBox="1"/>
          <p:nvPr/>
        </p:nvSpPr>
        <p:spPr bwMode="auto">
          <a:xfrm>
            <a:off x="2123728" y="3991565"/>
            <a:ext cx="6120680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Wie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 werden digitale Lösungen genutzt und akzeptiert?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Welchen Einfluss </a:t>
            </a:r>
            <a:r>
              <a: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/>
              </a:rPr>
              <a:t>haben sie auf die Versorgungsqualität sowie die Arzt-Patienten-Kommunikation?</a:t>
            </a:r>
          </a:p>
        </p:txBody>
      </p:sp>
      <p:sp>
        <p:nvSpPr>
          <p:cNvPr id="20" name="object 8">
            <a:extLst>
              <a:ext uri="{FF2B5EF4-FFF2-40B4-BE49-F238E27FC236}">
                <a16:creationId xmlns:a16="http://schemas.microsoft.com/office/drawing/2014/main" id="{1F37F1AF-773B-4EA3-AE13-D66D4622041F}"/>
              </a:ext>
            </a:extLst>
          </p:cNvPr>
          <p:cNvSpPr txBox="1"/>
          <p:nvPr/>
        </p:nvSpPr>
        <p:spPr bwMode="auto">
          <a:xfrm>
            <a:off x="1000843" y="780219"/>
            <a:ext cx="7315572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3200" b="1" spc="-10" dirty="0">
                <a:solidFill>
                  <a:srgbClr val="3BBEB4"/>
                </a:solidFill>
                <a:latin typeface="Lato"/>
                <a:cs typeface="Lato"/>
              </a:rPr>
              <a:t>Prozessevaluation</a:t>
            </a:r>
            <a:endParaRPr sz="3200" dirty="0">
              <a:latin typeface="Lato"/>
              <a:cs typeface="Lato"/>
            </a:endParaRPr>
          </a:p>
        </p:txBody>
      </p:sp>
      <p:sp>
        <p:nvSpPr>
          <p:cNvPr id="22" name="object 10">
            <a:extLst>
              <a:ext uri="{FF2B5EF4-FFF2-40B4-BE49-F238E27FC236}">
                <a16:creationId xmlns:a16="http://schemas.microsoft.com/office/drawing/2014/main" id="{1A046AD9-FDBD-4B18-888B-C848F052E23F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algn="r" defTabSz="913280">
              <a:spcBef>
                <a:spcPts val="100"/>
              </a:spcBef>
              <a:defRPr/>
            </a:pPr>
            <a:r>
              <a:rPr lang="de-DE" sz="800" spc="10" dirty="0">
                <a:solidFill>
                  <a:srgbClr val="849DAA"/>
                </a:solidFill>
                <a:latin typeface="Lato"/>
                <a:cs typeface="Lato"/>
              </a:rPr>
              <a:t>Prozessevaluation</a:t>
            </a:r>
            <a:endParaRPr sz="18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7458CCA-6384-433C-B0AE-ABE0878F45F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7643" y="4559903"/>
            <a:ext cx="406400" cy="406400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FF4F8993-35A7-421E-8B86-FA7D7A3C6574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68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23728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914"/>
    </mc:Choice>
    <mc:Fallback xmlns="">
      <p:transition spd="slow" advTm="76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60606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6" grpId="0"/>
      <p:bldP spid="2" grpId="0"/>
      <p:bldP spid="11" grpId="0"/>
      <p:bldP spid="17" grpId="0"/>
      <p:bldP spid="18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0" name="Grafik 19">
            <a:extLst>
              <a:ext uri="{FF2B5EF4-FFF2-40B4-BE49-F238E27FC236}">
                <a16:creationId xmlns:a16="http://schemas.microsoft.com/office/drawing/2014/main" id="{BE954C84-A967-46BE-87C1-03E630C5D9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5" name="object 6"/>
          <p:cNvSpPr txBox="1"/>
          <p:nvPr/>
        </p:nvSpPr>
        <p:spPr bwMode="auto">
          <a:xfrm>
            <a:off x="29300" y="473918"/>
            <a:ext cx="1422400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0" b="0" i="0" u="none" strike="noStrike" kern="0" cap="none" spc="-50" normalizeH="0" baseline="0" noProof="0" dirty="0">
                <a:ln>
                  <a:noFill/>
                </a:ln>
                <a:solidFill>
                  <a:srgbClr val="43525A"/>
                </a:solidFill>
                <a:effectLst/>
                <a:uLnTx/>
                <a:uFillTx/>
                <a:latin typeface="Baskerville"/>
                <a:cs typeface="Baskerville"/>
              </a:rPr>
              <a:t>2</a:t>
            </a:r>
            <a:endParaRPr kumimoji="0" sz="1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Baskerville"/>
              <a:cs typeface="Baskerville"/>
            </a:endParaRPr>
          </a:p>
        </p:txBody>
      </p:sp>
      <p:sp>
        <p:nvSpPr>
          <p:cNvPr id="19" name="object 9"/>
          <p:cNvSpPr txBox="1"/>
          <p:nvPr/>
        </p:nvSpPr>
        <p:spPr bwMode="auto">
          <a:xfrm>
            <a:off x="2236836" y="2070869"/>
            <a:ext cx="2362177" cy="3949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5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ato Black"/>
              <a:cs typeface="Lato Black"/>
            </a:endParaRPr>
          </a:p>
        </p:txBody>
      </p: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4EBB37A2-9966-4264-ABA7-6C83EB045340}"/>
              </a:ext>
            </a:extLst>
          </p:cNvPr>
          <p:cNvGrpSpPr/>
          <p:nvPr/>
        </p:nvGrpSpPr>
        <p:grpSpPr>
          <a:xfrm>
            <a:off x="1521585" y="1466776"/>
            <a:ext cx="6398703" cy="970785"/>
            <a:chOff x="2133737" y="1566813"/>
            <a:chExt cx="6398703" cy="970785"/>
          </a:xfrm>
        </p:grpSpPr>
        <p:sp>
          <p:nvSpPr>
            <p:cNvPr id="16" name="Textfeld 15"/>
            <p:cNvSpPr txBox="1"/>
            <p:nvPr/>
          </p:nvSpPr>
          <p:spPr bwMode="auto">
            <a:xfrm>
              <a:off x="2133737" y="1566813"/>
              <a:ext cx="6398703" cy="3753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2700" marR="0" lvl="0" indent="0" defTabSz="914400" eaLnBrk="1" fontAlgn="auto" latinLnBrk="0" hangingPunct="1">
                <a:lnSpc>
                  <a:spcPct val="150000"/>
                </a:lnSpc>
                <a:spcBef>
                  <a:spcPts val="40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199390" algn="l"/>
                </a:tabLst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</a:rPr>
                <a:t>Wie?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 </a:t>
              </a:r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2ECCF8FB-03BF-475C-B40A-50450CC27D0C}"/>
                </a:ext>
              </a:extLst>
            </p:cNvPr>
            <p:cNvSpPr txBox="1"/>
            <p:nvPr/>
          </p:nvSpPr>
          <p:spPr bwMode="auto">
            <a:xfrm>
              <a:off x="2272748" y="2014378"/>
              <a:ext cx="539559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leitfadengestützte </a:t>
              </a: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Interviews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 mit Ärzt:innen, MFAs und Patient:innen (ca. 1 Stunde)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83120AB5-2AE6-4CB7-9896-6E813B12C6D1}"/>
              </a:ext>
            </a:extLst>
          </p:cNvPr>
          <p:cNvGrpSpPr/>
          <p:nvPr/>
        </p:nvGrpSpPr>
        <p:grpSpPr>
          <a:xfrm>
            <a:off x="1525695" y="2547609"/>
            <a:ext cx="6398703" cy="1340117"/>
            <a:chOff x="2133737" y="2609804"/>
            <a:chExt cx="6398703" cy="1340117"/>
          </a:xfrm>
        </p:grpSpPr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CA624110-F0D8-4509-959C-556297B7AA91}"/>
                </a:ext>
              </a:extLst>
            </p:cNvPr>
            <p:cNvSpPr txBox="1"/>
            <p:nvPr/>
          </p:nvSpPr>
          <p:spPr bwMode="auto">
            <a:xfrm>
              <a:off x="2133737" y="2609804"/>
              <a:ext cx="6398703" cy="3753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2700" marR="0" lvl="0" indent="0" defTabSz="914400" eaLnBrk="1" fontAlgn="auto" latinLnBrk="0" hangingPunct="1">
                <a:lnSpc>
                  <a:spcPct val="150000"/>
                </a:lnSpc>
                <a:spcBef>
                  <a:spcPts val="40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199390" algn="l"/>
                </a:tabLst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</a:rPr>
                <a:t>Was ist das Ziel?</a:t>
              </a:r>
              <a:endPara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</a:endParaRPr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19864080-52F7-4A07-AB3C-735524A31D78}"/>
                </a:ext>
              </a:extLst>
            </p:cNvPr>
            <p:cNvSpPr txBox="1"/>
            <p:nvPr/>
          </p:nvSpPr>
          <p:spPr bwMode="auto">
            <a:xfrm>
              <a:off x="2272748" y="3057369"/>
              <a:ext cx="5395596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Verständnis der </a:t>
              </a: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Abläufe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 und </a:t>
              </a: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Wirkungen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 der Intervention</a:t>
              </a:r>
            </a:p>
            <a:p>
              <a:pPr marL="285750" marR="0" lvl="0" indent="-28575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Optimierung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Lato"/>
                </a:rPr>
                <a:t> der Therapiemaßnahme</a:t>
              </a:r>
            </a:p>
            <a:p>
              <a:pPr marL="285750" marR="0" lvl="0" indent="-28575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Implementierung</a:t>
              </a:r>
              <a:r>
                <a:rPr kumimoji="0" lang="de-DE" sz="14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"/>
                </a:rPr>
                <a:t> in unterschiedlichen Kontexten</a:t>
              </a:r>
            </a:p>
          </p:txBody>
        </p:sp>
      </p:grp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E86DAD61-D6F2-41B2-9671-147451C6A7EB}"/>
              </a:ext>
            </a:extLst>
          </p:cNvPr>
          <p:cNvGrpSpPr/>
          <p:nvPr/>
        </p:nvGrpSpPr>
        <p:grpSpPr>
          <a:xfrm>
            <a:off x="1619672" y="3911204"/>
            <a:ext cx="6508426" cy="789043"/>
            <a:chOff x="1619672" y="3911204"/>
            <a:chExt cx="6508426" cy="789043"/>
          </a:xfrm>
        </p:grpSpPr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53FF4903-7760-4EF5-8E3C-F861DB33712B}"/>
                </a:ext>
              </a:extLst>
            </p:cNvPr>
            <p:cNvSpPr txBox="1"/>
            <p:nvPr/>
          </p:nvSpPr>
          <p:spPr bwMode="auto">
            <a:xfrm>
              <a:off x="1619672" y="3911204"/>
              <a:ext cx="6398703" cy="3753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2700" marR="0" lvl="0" indent="0" defTabSz="914400" eaLnBrk="1" fontAlgn="auto" latinLnBrk="0" hangingPunct="1">
                <a:lnSpc>
                  <a:spcPct val="150000"/>
                </a:lnSpc>
                <a:spcBef>
                  <a:spcPts val="40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199390" algn="l"/>
                </a:tabLst>
                <a:defRPr/>
              </a:pPr>
              <a:r>
                <a:rPr kumimoji="0" lang="de-DE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3BBEB4"/>
                  </a:solidFill>
                  <a:effectLst/>
                  <a:uLnTx/>
                  <a:uFillTx/>
                  <a:latin typeface="Lato"/>
                </a:rPr>
                <a:t>Interessiert?</a:t>
              </a:r>
              <a:endParaRPr kumimoji="0" lang="de-DE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/>
              </a:endParaRPr>
            </a:p>
          </p:txBody>
        </p:sp>
        <p:pic>
          <p:nvPicPr>
            <p:cNvPr id="6" name="Grafik 5" descr="Smartphone">
              <a:extLst>
                <a:ext uri="{FF2B5EF4-FFF2-40B4-BE49-F238E27FC236}">
                  <a16:creationId xmlns:a16="http://schemas.microsoft.com/office/drawing/2014/main" id="{D7E9E547-9F50-44DD-B6DD-20B1060FA45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668175" y="4364764"/>
              <a:ext cx="324000" cy="324000"/>
            </a:xfrm>
            <a:prstGeom prst="rect">
              <a:avLst/>
            </a:prstGeom>
          </p:spPr>
        </p:pic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5F7931AA-2244-46AD-9637-7BF301F507C3}"/>
                </a:ext>
              </a:extLst>
            </p:cNvPr>
            <p:cNvSpPr/>
            <p:nvPr/>
          </p:nvSpPr>
          <p:spPr>
            <a:xfrm>
              <a:off x="1933083" y="4357487"/>
              <a:ext cx="183896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s"/>
                  <a:ea typeface="Calibri" panose="020F0502020204030204" pitchFamily="34" charset="0"/>
                  <a:cs typeface="Times New Roman" panose="02020603050405020304" pitchFamily="18" charset="0"/>
                </a:rPr>
                <a:t>089/4400-54316 </a:t>
              </a:r>
              <a:endParaRPr kumimoji="0" lang="de-DE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pic>
          <p:nvPicPr>
            <p:cNvPr id="21" name="Grafik 20" descr="E-Mail">
              <a:extLst>
                <a:ext uri="{FF2B5EF4-FFF2-40B4-BE49-F238E27FC236}">
                  <a16:creationId xmlns:a16="http://schemas.microsoft.com/office/drawing/2014/main" id="{91BDB1E2-3AF1-4BAA-9400-A47220D3C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3920927" y="4336041"/>
              <a:ext cx="359999" cy="360000"/>
            </a:xfrm>
            <a:prstGeom prst="rect">
              <a:avLst/>
            </a:prstGeom>
          </p:spPr>
        </p:pic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85A7EC61-78B3-42C0-8C6A-B29770AC82FF}"/>
                </a:ext>
              </a:extLst>
            </p:cNvPr>
            <p:cNvSpPr/>
            <p:nvPr/>
          </p:nvSpPr>
          <p:spPr>
            <a:xfrm>
              <a:off x="4291791" y="4361693"/>
              <a:ext cx="3836307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Latos"/>
                  <a:ea typeface="Calibri" panose="020F0502020204030204" pitchFamily="34" charset="0"/>
                  <a:cs typeface="Times New Roman" panose="02020603050405020304" pitchFamily="18" charset="0"/>
                </a:rPr>
                <a:t>DOOR-Studie@med.uni-muenchen.de</a:t>
              </a:r>
              <a:endParaRPr kumimoji="0" lang="de-DE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27" name="object 8">
            <a:extLst>
              <a:ext uri="{FF2B5EF4-FFF2-40B4-BE49-F238E27FC236}">
                <a16:creationId xmlns:a16="http://schemas.microsoft.com/office/drawing/2014/main" id="{68CE713D-0655-494F-AFE0-991695788B3A}"/>
              </a:ext>
            </a:extLst>
          </p:cNvPr>
          <p:cNvSpPr txBox="1"/>
          <p:nvPr/>
        </p:nvSpPr>
        <p:spPr bwMode="auto">
          <a:xfrm>
            <a:off x="1000843" y="780219"/>
            <a:ext cx="7315572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3200" b="1" spc="-10" dirty="0">
                <a:solidFill>
                  <a:srgbClr val="3BBEB4"/>
                </a:solidFill>
                <a:latin typeface="Lato"/>
                <a:cs typeface="Lato"/>
              </a:rPr>
              <a:t>Prozessevaluation</a:t>
            </a:r>
            <a:endParaRPr sz="3200" dirty="0">
              <a:latin typeface="Lato"/>
              <a:cs typeface="Lato"/>
            </a:endParaRPr>
          </a:p>
        </p:txBody>
      </p:sp>
      <p:sp>
        <p:nvSpPr>
          <p:cNvPr id="30" name="object 10">
            <a:extLst>
              <a:ext uri="{FF2B5EF4-FFF2-40B4-BE49-F238E27FC236}">
                <a16:creationId xmlns:a16="http://schemas.microsoft.com/office/drawing/2014/main" id="{4A3DBFB4-8D7D-4102-91FD-170324D79CE4}"/>
              </a:ext>
            </a:extLst>
          </p:cNvPr>
          <p:cNvSpPr txBox="1"/>
          <p:nvPr/>
        </p:nvSpPr>
        <p:spPr bwMode="auto">
          <a:xfrm>
            <a:off x="2994534" y="345430"/>
            <a:ext cx="4598073" cy="135790"/>
          </a:xfrm>
          <a:prstGeom prst="rect">
            <a:avLst/>
          </a:prstGeom>
        </p:spPr>
        <p:txBody>
          <a:bodyPr vert="horz" wrap="square" lIns="0" tIns="12684" rIns="0" bIns="0" rtlCol="0">
            <a:spAutoFit/>
          </a:bodyPr>
          <a:lstStyle/>
          <a:p>
            <a:pPr marL="12685" algn="r" defTabSz="913280">
              <a:spcBef>
                <a:spcPts val="100"/>
              </a:spcBef>
              <a:defRPr/>
            </a:pPr>
            <a:r>
              <a:rPr lang="de-DE" sz="800" spc="10" dirty="0">
                <a:solidFill>
                  <a:srgbClr val="849DAA"/>
                </a:solidFill>
                <a:latin typeface="Lato"/>
                <a:cs typeface="Lato"/>
              </a:rPr>
              <a:t>Prozessevaluation</a:t>
            </a:r>
            <a:endParaRPr sz="18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888E274-0417-43F8-94C8-121F1C886CE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88534" y="4526764"/>
            <a:ext cx="406400" cy="406400"/>
          </a:xfrm>
          <a:prstGeom prst="rect">
            <a:avLst/>
          </a:prstGeom>
        </p:spPr>
      </p:pic>
      <p:sp>
        <p:nvSpPr>
          <p:cNvPr id="26" name="Textfeld 25">
            <a:extLst>
              <a:ext uri="{FF2B5EF4-FFF2-40B4-BE49-F238E27FC236}">
                <a16:creationId xmlns:a16="http://schemas.microsoft.com/office/drawing/2014/main" id="{9749044D-E6BB-4020-8270-F7627DA81FD8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69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368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54"/>
    </mc:Choice>
    <mc:Fallback xmlns="">
      <p:transition spd="slow" advTm="76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7576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E349EC4E-0945-422C-44F1-712EE58D11D2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051C98F3-2015-F21E-28C2-4179A8E1F6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>
            <a:extLst>
              <a:ext uri="{FF2B5EF4-FFF2-40B4-BE49-F238E27FC236}">
                <a16:creationId xmlns:a16="http://schemas.microsoft.com/office/drawing/2014/main" id="{0E367198-3739-E900-836F-7F067F09D0DB}"/>
              </a:ext>
            </a:extLst>
          </p:cNvPr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675F35E9-554D-2A55-6028-3F35B230A7DF}"/>
              </a:ext>
            </a:extLst>
          </p:cNvPr>
          <p:cNvSpPr txBox="1">
            <a:spLocks noGrp="1"/>
          </p:cNvSpPr>
          <p:nvPr>
            <p:ph type="body" idx="1"/>
          </p:nvPr>
        </p:nvSpPr>
        <p:spPr bwMode="auto">
          <a:xfrm>
            <a:off x="2555776" y="2502917"/>
            <a:ext cx="5281930" cy="628377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l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Die nächsten Schritte</a:t>
            </a:r>
            <a:endParaRPr spc="70" dirty="0"/>
          </a:p>
        </p:txBody>
      </p:sp>
      <p:sp>
        <p:nvSpPr>
          <p:cNvPr id="9" name="object 9">
            <a:extLst>
              <a:ext uri="{FF2B5EF4-FFF2-40B4-BE49-F238E27FC236}">
                <a16:creationId xmlns:a16="http://schemas.microsoft.com/office/drawing/2014/main" id="{EB75B63C-3C09-3E7A-6C09-45A3BD0DD235}"/>
              </a:ext>
            </a:extLst>
          </p:cNvPr>
          <p:cNvSpPr txBox="1"/>
          <p:nvPr/>
        </p:nvSpPr>
        <p:spPr bwMode="auto">
          <a:xfrm>
            <a:off x="401298" y="998165"/>
            <a:ext cx="3162589" cy="339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b="0" i="0" u="none" strike="noStrike" cap="none" spc="-50">
                <a:ln>
                  <a:noFill/>
                </a:ln>
                <a:solidFill>
                  <a:srgbClr val="51545A"/>
                </a:solidFill>
                <a:latin typeface="Baskerville"/>
                <a:cs typeface="Baskerville"/>
              </a:rPr>
              <a:t>D</a:t>
            </a:r>
            <a:endParaRPr sz="22000" b="0" i="0" u="none" strike="noStrike" cap="none" spc="0">
              <a:ln>
                <a:noFill/>
              </a:ln>
              <a:solidFill>
                <a:srgbClr val="51545A"/>
              </a:solidFill>
              <a:latin typeface="Baskerville"/>
              <a:cs typeface="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3336894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8000"/>
    </mc:Choice>
    <mc:Fallback xmlns="">
      <p:transition spd="slow" advTm="8000"/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AF268838-F61A-5941-77CE-DF85EC9D90D1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3CD0BFD4-83E0-32F9-DDB1-900ABB034B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28" name="object 12">
            <a:extLst>
              <a:ext uri="{FF2B5EF4-FFF2-40B4-BE49-F238E27FC236}">
                <a16:creationId xmlns:a16="http://schemas.microsoft.com/office/drawing/2014/main" id="{301206FE-BB03-E099-0DD8-B831889CBC04}"/>
              </a:ext>
            </a:extLst>
          </p:cNvPr>
          <p:cNvSpPr txBox="1"/>
          <p:nvPr/>
        </p:nvSpPr>
        <p:spPr bwMode="auto">
          <a:xfrm>
            <a:off x="1083208" y="1350789"/>
            <a:ext cx="5566847" cy="3729226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224154" algn="l" rtl="0">
              <a:spcBef>
                <a:spcPts val="700"/>
              </a:spcBef>
              <a:defRPr/>
            </a:pPr>
            <a:r>
              <a:rPr lang="de-DE" sz="1500" b="1" dirty="0">
                <a:solidFill>
                  <a:srgbClr val="3BBEB4"/>
                </a:solidFill>
                <a:latin typeface="Lato"/>
              </a:rPr>
              <a:t>Weiter rekrutieren! </a:t>
            </a:r>
            <a:r>
              <a:rPr lang="de-DE" sz="1500" dirty="0">
                <a:solidFill>
                  <a:schemeClr val="tx1"/>
                </a:solidFill>
                <a:latin typeface="Lato"/>
              </a:rPr>
              <a:t>Sie können uns gerne weitere </a:t>
            </a:r>
            <a:r>
              <a:rPr lang="de-DE" sz="1500" dirty="0" err="1">
                <a:solidFill>
                  <a:schemeClr val="tx1"/>
                </a:solidFill>
                <a:latin typeface="Lato"/>
              </a:rPr>
              <a:t>Patient:innen</a:t>
            </a:r>
            <a:r>
              <a:rPr lang="de-DE" sz="1500" dirty="0">
                <a:solidFill>
                  <a:schemeClr val="tx1"/>
                </a:solidFill>
                <a:latin typeface="Lato"/>
              </a:rPr>
              <a:t> zur Teilnahme an der DOOR-Studie melden.</a:t>
            </a:r>
          </a:p>
          <a:p>
            <a:pPr marL="12700" marR="224154" algn="l" rtl="0">
              <a:spcBef>
                <a:spcPts val="700"/>
              </a:spcBef>
              <a:defRPr/>
            </a:pPr>
            <a:endParaRPr lang="de-DE" sz="800" dirty="0">
              <a:solidFill>
                <a:schemeClr val="tx1"/>
              </a:solidFill>
              <a:latin typeface="Lato"/>
            </a:endParaRPr>
          </a:p>
          <a:p>
            <a:pPr marL="12700" marR="224154" algn="l" rtl="0">
              <a:spcBef>
                <a:spcPts val="700"/>
              </a:spcBef>
              <a:defRPr/>
            </a:pPr>
            <a:r>
              <a:rPr lang="de-DE" sz="1500" b="1" dirty="0">
                <a:solidFill>
                  <a:srgbClr val="3BBEB4"/>
                </a:solidFill>
                <a:latin typeface="Lato"/>
              </a:rPr>
              <a:t>DOOR-Tag! </a:t>
            </a:r>
            <a:r>
              <a:rPr lang="de-DE" sz="1500" dirty="0">
                <a:solidFill>
                  <a:schemeClr val="tx1"/>
                </a:solidFill>
                <a:latin typeface="Lato"/>
              </a:rPr>
              <a:t>Bitte teilen Sie uns ein bis zwei mögliche Termine mit oder senden Sie uns im Nachgang eine E-Mail an: </a:t>
            </a:r>
            <a:r>
              <a:rPr lang="de-DE" sz="1500" i="1" dirty="0">
                <a:solidFill>
                  <a:schemeClr val="tx1"/>
                </a:solidFill>
                <a:latin typeface="Lato"/>
              </a:rPr>
              <a:t>Door-studie@kl.cit.tum.de </a:t>
            </a:r>
          </a:p>
          <a:p>
            <a:pPr marL="12700" marR="224154" algn="l" rtl="0">
              <a:spcBef>
                <a:spcPts val="700"/>
              </a:spcBef>
              <a:defRPr/>
            </a:pPr>
            <a:endParaRPr lang="de-DE" sz="200" i="1" dirty="0">
              <a:solidFill>
                <a:schemeClr val="tx1"/>
              </a:solidFill>
              <a:latin typeface="Lato"/>
            </a:endParaRPr>
          </a:p>
          <a:p>
            <a:pPr marL="12700" marR="224154" algn="l">
              <a:spcBef>
                <a:spcPts val="700"/>
              </a:spcBef>
              <a:defRPr/>
            </a:pPr>
            <a:r>
              <a:rPr lang="de-DE" sz="1500" b="1" dirty="0">
                <a:solidFill>
                  <a:srgbClr val="3BBEB4"/>
                </a:solidFill>
                <a:latin typeface="Lato"/>
              </a:rPr>
              <a:t>Was passiert am DOOR-Tag?</a:t>
            </a:r>
          </a:p>
          <a:p>
            <a:pPr marL="298450" marR="224154" indent="-285750" algn="l">
              <a:spcBef>
                <a:spcPts val="700"/>
              </a:spcBef>
              <a:buFont typeface="Arial" panose="020B0604020202020204" pitchFamily="34" charset="0"/>
              <a:buChar char="•"/>
              <a:defRPr/>
            </a:pP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Erneuter </a:t>
            </a: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Besuch</a:t>
            </a: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 durch unser </a:t>
            </a: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Studienteam</a:t>
            </a: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 in Ihrer Praxis</a:t>
            </a:r>
          </a:p>
          <a:p>
            <a:pPr marL="298450" marR="224154" indent="-285750" algn="l">
              <a:spcBef>
                <a:spcPts val="700"/>
              </a:spcBef>
              <a:buFont typeface="Arial" panose="020B0604020202020204" pitchFamily="34" charset="0"/>
              <a:buChar char="•"/>
              <a:defRPr/>
            </a:pP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Technisches Onboarding </a:t>
            </a: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mit den Patient:innen durch unser Studienteam</a:t>
            </a:r>
          </a:p>
          <a:p>
            <a:pPr marL="298450" marR="224154" indent="-285750" algn="l">
              <a:spcBef>
                <a:spcPts val="700"/>
              </a:spcBef>
              <a:buFont typeface="Arial" panose="020B0604020202020204" pitchFamily="34" charset="0"/>
              <a:buChar char="•"/>
              <a:defRPr/>
            </a:pP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Auftaktgespräche und Einschluss der Patient:innen </a:t>
            </a:r>
          </a:p>
          <a:p>
            <a:pPr marL="298450" marR="224154" indent="-285750" algn="l">
              <a:spcBef>
                <a:spcPts val="700"/>
              </a:spcBef>
              <a:buFont typeface="Arial" panose="020B0604020202020204" pitchFamily="34" charset="0"/>
              <a:buChar char="•"/>
              <a:defRPr/>
            </a:pP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Dauer</a:t>
            </a: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: </a:t>
            </a:r>
            <a:r>
              <a:rPr lang="de-DE" sz="1400" b="1" spc="50" dirty="0">
                <a:solidFill>
                  <a:schemeClr val="tx1"/>
                </a:solidFill>
                <a:latin typeface="Lato"/>
                <a:cs typeface="Lato"/>
              </a:rPr>
              <a:t>ca. eine Stunde</a:t>
            </a:r>
          </a:p>
          <a:p>
            <a:pPr marL="298450" marR="224154" indent="-285750" algn="l">
              <a:spcBef>
                <a:spcPts val="700"/>
              </a:spcBef>
              <a:buFont typeface="Arial" panose="020B0604020202020204" pitchFamily="34" charset="0"/>
              <a:buChar char="•"/>
              <a:defRPr/>
            </a:pPr>
            <a:r>
              <a:rPr lang="de-DE" sz="1400" spc="50" dirty="0">
                <a:solidFill>
                  <a:schemeClr val="tx1"/>
                </a:solidFill>
                <a:latin typeface="Lato"/>
                <a:cs typeface="Lato"/>
              </a:rPr>
              <a:t>Wenn möglich: Bereitstellung eines Raumes in Ihrer Praxis</a:t>
            </a:r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868E83E0-71BE-E468-6BAE-78517D094F76}"/>
              </a:ext>
            </a:extLst>
          </p:cNvPr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 dirty="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Die nächsten Schritte</a:t>
            </a:r>
            <a:endParaRPr dirty="0"/>
          </a:p>
        </p:txBody>
      </p:sp>
      <p:sp>
        <p:nvSpPr>
          <p:cNvPr id="3" name="object 8">
            <a:extLst>
              <a:ext uri="{FF2B5EF4-FFF2-40B4-BE49-F238E27FC236}">
                <a16:creationId xmlns:a16="http://schemas.microsoft.com/office/drawing/2014/main" id="{C54B33BA-363F-0258-F9BE-1C30FF43CD57}"/>
              </a:ext>
            </a:extLst>
          </p:cNvPr>
          <p:cNvSpPr txBox="1"/>
          <p:nvPr/>
        </p:nvSpPr>
        <p:spPr bwMode="auto">
          <a:xfrm>
            <a:off x="1000843" y="780219"/>
            <a:ext cx="7315572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defRPr/>
            </a:pPr>
            <a:r>
              <a:rPr lang="de-DE" sz="3200" b="1" spc="-10" dirty="0">
                <a:solidFill>
                  <a:srgbClr val="3BBEB4"/>
                </a:solidFill>
                <a:latin typeface="Lato"/>
                <a:cs typeface="Lato"/>
              </a:rPr>
              <a:t>Wie geht es jetzt weiter?</a:t>
            </a:r>
            <a:endParaRPr sz="3200" dirty="0">
              <a:latin typeface="Lato"/>
              <a:cs typeface="Lato"/>
            </a:endParaRPr>
          </a:p>
        </p:txBody>
      </p:sp>
      <p:sp>
        <p:nvSpPr>
          <p:cNvPr id="5" name="Rechteck: abgerundete Ecken 4">
            <a:extLst>
              <a:ext uri="{FF2B5EF4-FFF2-40B4-BE49-F238E27FC236}">
                <a16:creationId xmlns:a16="http://schemas.microsoft.com/office/drawing/2014/main" id="{20C275B3-112E-786B-CD4D-8D2702D0F58B}"/>
              </a:ext>
            </a:extLst>
          </p:cNvPr>
          <p:cNvSpPr/>
          <p:nvPr/>
        </p:nvSpPr>
        <p:spPr bwMode="auto">
          <a:xfrm>
            <a:off x="6650055" y="2113885"/>
            <a:ext cx="1941819" cy="858578"/>
          </a:xfrm>
          <a:prstGeom prst="roundRect">
            <a:avLst>
              <a:gd name="adj" fmla="val 16667"/>
            </a:avLst>
          </a:prstGeom>
          <a:noFill/>
          <a:ln w="25400" cap="flat" cmpd="sng" algn="ctr">
            <a:solidFill>
              <a:srgbClr val="00206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217452" rtl="0">
              <a:defRPr/>
            </a:pPr>
            <a:r>
              <a:rPr lang="de-DE" sz="1100" b="1" kern="1200" dirty="0">
                <a:solidFill>
                  <a:prstClr val="black"/>
                </a:solidFill>
                <a:latin typeface="Lato"/>
                <a:ea typeface="+mn-ea"/>
                <a:cs typeface="Arial"/>
              </a:rPr>
              <a:t>Studienteam: Praxisbesuch</a:t>
            </a:r>
          </a:p>
          <a:p>
            <a:pPr marL="65485" lvl="8" algn="ctr" defTabSz="217452" rtl="0">
              <a:defRPr/>
            </a:pPr>
            <a:r>
              <a:rPr lang="de-DE" sz="1000" kern="1200" dirty="0">
                <a:solidFill>
                  <a:prstClr val="black"/>
                </a:solidFill>
                <a:latin typeface="Lato"/>
                <a:ea typeface="+mn-ea"/>
                <a:cs typeface="Arial"/>
              </a:rPr>
              <a:t>Plattform einrichten</a:t>
            </a:r>
          </a:p>
          <a:p>
            <a:pPr marL="65485" lvl="8" algn="ctr" defTabSz="217452" rtl="0">
              <a:defRPr/>
            </a:pPr>
            <a:r>
              <a:rPr lang="de-DE" sz="1000" kern="1200" dirty="0">
                <a:solidFill>
                  <a:prstClr val="black"/>
                </a:solidFill>
                <a:latin typeface="Lato"/>
                <a:ea typeface="+mn-ea"/>
                <a:cs typeface="Arial"/>
              </a:rPr>
              <a:t>Ring an </a:t>
            </a:r>
            <a:r>
              <a:rPr lang="de-DE" sz="1000" kern="1200" dirty="0" err="1">
                <a:solidFill>
                  <a:prstClr val="black"/>
                </a:solidFill>
                <a:latin typeface="Lato"/>
                <a:ea typeface="+mn-ea"/>
                <a:cs typeface="Arial"/>
              </a:rPr>
              <a:t>Patient:in</a:t>
            </a:r>
            <a:r>
              <a:rPr lang="de-DE" sz="1000" kern="1200" dirty="0">
                <a:solidFill>
                  <a:prstClr val="black"/>
                </a:solidFill>
                <a:latin typeface="Lato"/>
                <a:ea typeface="+mn-ea"/>
                <a:cs typeface="Arial"/>
              </a:rPr>
              <a:t> übergeben</a:t>
            </a:r>
            <a:endParaRPr lang="de-DE" sz="1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788E62CB-BEC2-CFE4-184A-927C97CC5D70}"/>
              </a:ext>
            </a:extLst>
          </p:cNvPr>
          <p:cNvGrpSpPr/>
          <p:nvPr/>
        </p:nvGrpSpPr>
        <p:grpSpPr>
          <a:xfrm>
            <a:off x="6650055" y="3078981"/>
            <a:ext cx="2009138" cy="759013"/>
            <a:chOff x="1414906" y="4306432"/>
            <a:chExt cx="3661083" cy="1831478"/>
          </a:xfrm>
        </p:grpSpPr>
        <p:sp>
          <p:nvSpPr>
            <p:cNvPr id="8" name="Rechteck: abgerundete Ecken 7">
              <a:extLst>
                <a:ext uri="{FF2B5EF4-FFF2-40B4-BE49-F238E27FC236}">
                  <a16:creationId xmlns:a16="http://schemas.microsoft.com/office/drawing/2014/main" id="{84F2F567-441B-D1E7-B042-FF600DD1ADCA}"/>
                </a:ext>
              </a:extLst>
            </p:cNvPr>
            <p:cNvSpPr/>
            <p:nvPr/>
          </p:nvSpPr>
          <p:spPr bwMode="auto">
            <a:xfrm>
              <a:off x="1440180" y="4325782"/>
              <a:ext cx="3392304" cy="1812128"/>
            </a:xfrm>
            <a:prstGeom prst="roundRect">
              <a:avLst>
                <a:gd name="adj" fmla="val 16667"/>
              </a:avLst>
            </a:prstGeom>
            <a:noFill/>
            <a:ln w="25400" cap="flat" cmpd="sng" algn="ctr">
              <a:solidFill>
                <a:srgbClr val="0070C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l" defTabSz="217452" rtl="0">
                <a:defRPr/>
              </a:pPr>
              <a:endParaRPr lang="de-DE" sz="899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Rechteck: abgerundete Ecken 8">
              <a:extLst>
                <a:ext uri="{FF2B5EF4-FFF2-40B4-BE49-F238E27FC236}">
                  <a16:creationId xmlns:a16="http://schemas.microsoft.com/office/drawing/2014/main" id="{4542D48B-13BB-9545-D1B3-C31DBB4F2AFC}"/>
                </a:ext>
              </a:extLst>
            </p:cNvPr>
            <p:cNvSpPr/>
            <p:nvPr/>
          </p:nvSpPr>
          <p:spPr bwMode="auto">
            <a:xfrm>
              <a:off x="1414906" y="4306432"/>
              <a:ext cx="3441764" cy="1831478"/>
            </a:xfrm>
            <a:prstGeom prst="roundRect">
              <a:avLst>
                <a:gd name="adj" fmla="val 16667"/>
              </a:avLst>
            </a:prstGeom>
            <a:noFill/>
            <a:ln w="25400" cap="flat" cmpd="sng" algn="ctr">
              <a:solidFill>
                <a:srgbClr val="3BBEB4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217452" rtl="0">
                <a:defRPr/>
              </a:pPr>
              <a:r>
                <a:rPr lang="de-DE" sz="1200" b="1" kern="1200" dirty="0" err="1">
                  <a:latin typeface="Lato"/>
                  <a:ea typeface="+mn-ea"/>
                  <a:cs typeface="Arial"/>
                </a:rPr>
                <a:t>Ärzt:in</a:t>
              </a:r>
              <a:r>
                <a:rPr lang="de-DE" sz="1200" b="1" kern="1200" dirty="0">
                  <a:latin typeface="Lato"/>
                  <a:ea typeface="+mn-ea"/>
                  <a:cs typeface="Arial"/>
                </a:rPr>
                <a:t> &amp; </a:t>
              </a:r>
              <a:r>
                <a:rPr lang="de-DE" sz="1200" b="1" kern="1200" dirty="0" err="1">
                  <a:latin typeface="Lato"/>
                  <a:ea typeface="+mn-ea"/>
                  <a:cs typeface="Arial"/>
                </a:rPr>
                <a:t>Patient:in</a:t>
              </a:r>
              <a:r>
                <a:rPr lang="de-DE" sz="1200" b="1" kern="1200" dirty="0">
                  <a:latin typeface="Lato"/>
                  <a:ea typeface="+mn-ea"/>
                  <a:cs typeface="Arial"/>
                </a:rPr>
                <a:t>: Auftaktgespräch</a:t>
              </a:r>
            </a:p>
          </p:txBody>
        </p:sp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6400B1DA-16ED-4FDC-4F3F-84E2EFAA8D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/>
          </p:blipFill>
          <p:spPr bwMode="auto">
            <a:xfrm>
              <a:off x="4585057" y="4528119"/>
              <a:ext cx="490932" cy="622028"/>
            </a:xfrm>
            <a:prstGeom prst="rect">
              <a:avLst/>
            </a:prstGeom>
          </p:spPr>
        </p:pic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340F572B-D551-FC90-718A-F53EF27B4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/>
          </p:blipFill>
          <p:spPr bwMode="auto">
            <a:xfrm>
              <a:off x="4574076" y="5256277"/>
              <a:ext cx="490932" cy="622031"/>
            </a:xfrm>
            <a:prstGeom prst="rect">
              <a:avLst/>
            </a:prstGeom>
          </p:spPr>
        </p:pic>
      </p:grpSp>
      <p:sp>
        <p:nvSpPr>
          <p:cNvPr id="13" name="Rechteck: abgerundete Ecken 12">
            <a:extLst>
              <a:ext uri="{FF2B5EF4-FFF2-40B4-BE49-F238E27FC236}">
                <a16:creationId xmlns:a16="http://schemas.microsoft.com/office/drawing/2014/main" id="{31EF2139-7D33-5A39-582D-4A3B34CDBD6D}"/>
              </a:ext>
            </a:extLst>
          </p:cNvPr>
          <p:cNvSpPr/>
          <p:nvPr/>
        </p:nvSpPr>
        <p:spPr bwMode="auto">
          <a:xfrm>
            <a:off x="6444208" y="1741662"/>
            <a:ext cx="2376264" cy="2345432"/>
          </a:xfrm>
          <a:prstGeom prst="roundRect">
            <a:avLst>
              <a:gd name="adj" fmla="val 14094"/>
            </a:avLst>
          </a:prstGeom>
          <a:noFill/>
          <a:ln w="254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217452" rtl="0">
              <a:defRPr/>
            </a:pPr>
            <a:endParaRPr lang="de-DE" sz="1199" b="1" u="sng" kern="1200">
              <a:latin typeface="Arial"/>
              <a:ea typeface="+mn-ea"/>
              <a:cs typeface="Arial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12E85069-739F-6AC6-7DC6-792FF68B384A}"/>
              </a:ext>
            </a:extLst>
          </p:cNvPr>
          <p:cNvSpPr txBox="1"/>
          <p:nvPr/>
        </p:nvSpPr>
        <p:spPr bwMode="auto">
          <a:xfrm rot="16199999">
            <a:off x="7377903" y="1429550"/>
            <a:ext cx="369332" cy="99644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pPr algn="ctr" defTabSz="217452" rtl="0">
              <a:defRPr/>
            </a:pPr>
            <a:r>
              <a:rPr lang="de-DE" sz="1200" b="1" kern="1200" dirty="0">
                <a:solidFill>
                  <a:srgbClr val="0070C0"/>
                </a:solidFill>
                <a:latin typeface="Lato"/>
                <a:ea typeface="+mn-ea"/>
                <a:cs typeface="Arial"/>
              </a:rPr>
              <a:t>DOOR-TAG</a:t>
            </a:r>
            <a:endParaRPr sz="1200" b="1" kern="1200" dirty="0">
              <a:solidFill>
                <a:srgbClr val="0070C0"/>
              </a:solidFill>
              <a:latin typeface="Lato"/>
              <a:ea typeface="+mn-ea"/>
              <a:cs typeface="Arial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0C74A50-3978-4FC7-A083-56AA597921D5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71</a:t>
            </a:r>
          </a:p>
        </p:txBody>
      </p:sp>
    </p:spTree>
    <p:extLst>
      <p:ext uri="{BB962C8B-B14F-4D97-AF65-F5344CB8AC3E}">
        <p14:creationId xmlns:p14="http://schemas.microsoft.com/office/powerpoint/2010/main" val="505476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00"/>
    </mc:Choice>
    <mc:Fallback xmlns="">
      <p:transition spd="slow" advTm="42000"/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3175"/>
            <a:ext cx="9144000" cy="5143500"/>
          </a:xfrm>
          <a:prstGeom prst="rect">
            <a:avLst/>
          </a:prstGeom>
        </p:spPr>
      </p:pic>
      <p:sp>
        <p:nvSpPr>
          <p:cNvPr id="3" name="object 2"/>
          <p:cNvSpPr/>
          <p:nvPr/>
        </p:nvSpPr>
        <p:spPr bwMode="auto">
          <a:xfrm>
            <a:off x="0" y="1209600"/>
            <a:ext cx="9144000" cy="3942079"/>
          </a:xfrm>
          <a:custGeom>
            <a:avLst/>
            <a:gdLst/>
            <a:ahLst/>
            <a:cxnLst/>
            <a:rect l="l" t="t" r="r" b="b"/>
            <a:pathLst>
              <a:path w="9144000" h="3942079" extrusionOk="0">
                <a:moveTo>
                  <a:pt x="9144000" y="0"/>
                </a:moveTo>
                <a:lnTo>
                  <a:pt x="0" y="0"/>
                </a:lnTo>
                <a:lnTo>
                  <a:pt x="0" y="3942003"/>
                </a:lnTo>
                <a:lnTo>
                  <a:pt x="9144000" y="3942003"/>
                </a:lnTo>
                <a:lnTo>
                  <a:pt x="9144000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pPr marL="0" marR="0" lvl="0" indent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de-DE" sz="1800" b="0" i="0" u="none" strike="noStrike" cap="none" spc="0">
              <a:ln>
                <a:noFill/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ject 8"/>
          <p:cNvSpPr txBox="1">
            <a:spLocks noGrp="1"/>
          </p:cNvSpPr>
          <p:nvPr>
            <p:ph type="body" idx="1"/>
          </p:nvPr>
        </p:nvSpPr>
        <p:spPr bwMode="auto">
          <a:xfrm>
            <a:off x="2555776" y="2502917"/>
            <a:ext cx="5976664" cy="1141338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 marR="5080" algn="l">
              <a:lnSpc>
                <a:spcPts val="4000"/>
              </a:lnSpc>
              <a:spcBef>
                <a:spcPts val="900"/>
              </a:spcBef>
              <a:defRPr/>
            </a:pPr>
            <a:r>
              <a:rPr lang="de-DE" spc="80" dirty="0"/>
              <a:t>Kontakt zum Studienteam</a:t>
            </a:r>
            <a:endParaRPr spc="70" dirty="0"/>
          </a:p>
        </p:txBody>
      </p:sp>
      <p:sp>
        <p:nvSpPr>
          <p:cNvPr id="9" name="object 9"/>
          <p:cNvSpPr txBox="1"/>
          <p:nvPr/>
        </p:nvSpPr>
        <p:spPr bwMode="auto">
          <a:xfrm>
            <a:off x="401298" y="998165"/>
            <a:ext cx="3162589" cy="339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22000" spc="-50" dirty="0">
                <a:solidFill>
                  <a:srgbClr val="51545A"/>
                </a:solidFill>
                <a:latin typeface="Baskerville"/>
                <a:cs typeface="Baskerville"/>
              </a:rPr>
              <a:t>E</a:t>
            </a:r>
            <a:endParaRPr sz="22000" b="0" i="0" u="none" strike="noStrike" cap="none" spc="0" dirty="0">
              <a:ln>
                <a:noFill/>
              </a:ln>
              <a:solidFill>
                <a:srgbClr val="51545A"/>
              </a:solidFill>
              <a:latin typeface="Baskerville"/>
              <a:cs typeface="Baskervill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6350"/>
            <a:ext cx="9144000" cy="5143500"/>
          </a:xfrm>
          <a:prstGeom prst="rect">
            <a:avLst/>
          </a:prstGeom>
          <a:ln>
            <a:noFill/>
          </a:ln>
        </p:spPr>
      </p:pic>
      <p:pic>
        <p:nvPicPr>
          <p:cNvPr id="34" name="Grafik 33"/>
          <p:cNvPicPr>
            <a:picLocks noChangeAspect="1"/>
          </p:cNvPicPr>
          <p:nvPr/>
        </p:nvPicPr>
        <p:blipFill>
          <a:blip r:embed="rId4">
            <a:alphaModFix amt="80000"/>
          </a:blip>
          <a:stretch/>
        </p:blipFill>
        <p:spPr bwMode="auto">
          <a:xfrm>
            <a:off x="432048" y="516581"/>
            <a:ext cx="8676456" cy="4633269"/>
          </a:xfrm>
          <a:prstGeom prst="rect">
            <a:avLst/>
          </a:prstGeom>
        </p:spPr>
      </p:pic>
      <p:sp>
        <p:nvSpPr>
          <p:cNvPr id="28" name="object 12"/>
          <p:cNvSpPr txBox="1"/>
          <p:nvPr/>
        </p:nvSpPr>
        <p:spPr bwMode="auto">
          <a:xfrm>
            <a:off x="1835696" y="2718941"/>
            <a:ext cx="6048672" cy="139115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224154" algn="l">
              <a:lnSpc>
                <a:spcPts val="3000"/>
              </a:lnSpc>
              <a:spcBef>
                <a:spcPts val="700"/>
              </a:spcBef>
              <a:defRPr/>
            </a:pPr>
            <a:r>
              <a:rPr lang="de-DE" sz="2200" b="1" spc="50" dirty="0">
                <a:solidFill>
                  <a:srgbClr val="FFFFFF"/>
                </a:solidFill>
                <a:latin typeface="Lato"/>
                <a:cs typeface="Lato"/>
              </a:rPr>
              <a:t>Kontakt zum DOOR-Studienteam: </a:t>
            </a:r>
            <a:endParaRPr dirty="0"/>
          </a:p>
          <a:p>
            <a:pPr marL="469900" marR="224154" indent="-457200" algn="l">
              <a:lnSpc>
                <a:spcPts val="3000"/>
              </a:lnSpc>
              <a:spcBef>
                <a:spcPts val="700"/>
              </a:spcBef>
              <a:buFont typeface="Arial"/>
              <a:buChar char="•"/>
              <a:defRPr/>
            </a:pPr>
            <a:r>
              <a:rPr lang="de-DE" sz="2200" dirty="0">
                <a:solidFill>
                  <a:schemeClr val="bg1"/>
                </a:solidFill>
                <a:latin typeface="Lato"/>
                <a:cs typeface="Lato"/>
              </a:rPr>
              <a:t>DOOR-studie@med.uni-muenchen.de</a:t>
            </a:r>
            <a:endParaRPr lang="de-DE" sz="2200" dirty="0">
              <a:latin typeface="Lato"/>
              <a:cs typeface="Lato"/>
            </a:endParaRPr>
          </a:p>
          <a:p>
            <a:pPr marL="469900" marR="224154" indent="-457200" algn="l">
              <a:lnSpc>
                <a:spcPts val="3000"/>
              </a:lnSpc>
              <a:spcBef>
                <a:spcPts val="700"/>
              </a:spcBef>
              <a:buFont typeface="Arial"/>
              <a:buChar char="•"/>
              <a:defRPr/>
            </a:pPr>
            <a:r>
              <a:rPr lang="de-DE" sz="2200" dirty="0">
                <a:solidFill>
                  <a:schemeClr val="bg1"/>
                </a:solidFill>
                <a:latin typeface="Lato"/>
              </a:rPr>
              <a:t>089/4400-54316</a:t>
            </a:r>
            <a:r>
              <a:rPr lang="de-DE" sz="1800" b="1" dirty="0">
                <a:latin typeface="Arial"/>
                <a:ea typeface="Calibri"/>
              </a:rPr>
              <a:t> </a:t>
            </a:r>
            <a:endParaRPr sz="2200" dirty="0">
              <a:solidFill>
                <a:schemeClr val="bg1"/>
              </a:solidFill>
              <a:latin typeface="Lato"/>
              <a:cs typeface="Lato"/>
            </a:endParaRPr>
          </a:p>
        </p:txBody>
      </p:sp>
      <p:sp>
        <p:nvSpPr>
          <p:cNvPr id="10" name="object 10"/>
          <p:cNvSpPr txBox="1"/>
          <p:nvPr/>
        </p:nvSpPr>
        <p:spPr bwMode="auto">
          <a:xfrm>
            <a:off x="2992586" y="342677"/>
            <a:ext cx="4603750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r" defTabSz="914400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de-DE" sz="800" b="0" i="0" u="none" strike="noStrike" cap="none" spc="10">
                <a:ln>
                  <a:noFill/>
                </a:ln>
                <a:solidFill>
                  <a:srgbClr val="849DAA"/>
                </a:solidFill>
                <a:latin typeface="Lato"/>
                <a:cs typeface="Lato"/>
              </a:rPr>
              <a:t>Kontakt zum Studienteam</a:t>
            </a:r>
            <a:endParaRPr/>
          </a:p>
        </p:txBody>
      </p:sp>
      <p:sp>
        <p:nvSpPr>
          <p:cNvPr id="7" name="object 12"/>
          <p:cNvSpPr txBox="1"/>
          <p:nvPr/>
        </p:nvSpPr>
        <p:spPr bwMode="auto">
          <a:xfrm>
            <a:off x="1835696" y="1987730"/>
            <a:ext cx="6090817" cy="442172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224154" algn="l">
              <a:lnSpc>
                <a:spcPts val="3000"/>
              </a:lnSpc>
              <a:spcBef>
                <a:spcPts val="700"/>
              </a:spcBef>
              <a:defRPr/>
            </a:pPr>
            <a:r>
              <a:rPr lang="de-DE" sz="2200" b="1" spc="50">
                <a:solidFill>
                  <a:srgbClr val="FFFFFF"/>
                </a:solidFill>
                <a:latin typeface="Lato"/>
                <a:cs typeface="Lato"/>
              </a:rPr>
              <a:t>Bei Fragen melden Sie sich jederzeit!</a:t>
            </a:r>
            <a:endParaRPr sz="2200">
              <a:solidFill>
                <a:schemeClr val="bg1"/>
              </a:solidFill>
              <a:latin typeface="Lato"/>
              <a:cs typeface="Lato"/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5CB0F7A7-D5FF-44BC-B3FD-4E8992AB408F}"/>
              </a:ext>
            </a:extLst>
          </p:cNvPr>
          <p:cNvSpPr txBox="1"/>
          <p:nvPr/>
        </p:nvSpPr>
        <p:spPr bwMode="auto">
          <a:xfrm>
            <a:off x="8676456" y="47671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800" dirty="0">
                <a:latin typeface="Lato"/>
              </a:rPr>
              <a:t>73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0"/>
    </mc:Choice>
    <mc:Fallback xmlns="">
      <p:transition spd="slow" advTm="12000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1|29|16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2|11.5|4.6|9.8|5|10.1|17.5|17.3|11.1|8.7|10.8|3|9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2|12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21.8|16.2|15.2|3.7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7|5.2|9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8|14.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6|14.5|8.5|12.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3.8|6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9.6|5.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1|1.9|2.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0.7|6.7|5.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5|7.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9|6.8|26.3|16.3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.2|5.4|8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2|3.9|44.9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20.8|32.1"/>
</p:tagLst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oor_master" id="{4E569C28-373E-AB40-8B5B-F5F0849C307B}" vid="{A0061EBA-E42B-FA43-B81F-79BD89C9BB17}"/>
    </a:ext>
  </a:extLst>
</a:theme>
</file>

<file path=ppt/theme/theme5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</Template>
  <TotalTime>0</TotalTime>
  <Words>2461</Words>
  <Application>Microsoft Office PowerPoint</Application>
  <PresentationFormat>Benutzerdefiniert</PresentationFormat>
  <Paragraphs>633</Paragraphs>
  <Slides>73</Slides>
  <Notes>70</Notes>
  <HiddenSlides>0</HiddenSlides>
  <MMClips>68</MMClips>
  <ScaleCrop>false</ScaleCrop>
  <HeadingPairs>
    <vt:vector size="6" baseType="variant">
      <vt:variant>
        <vt:lpstr>Verwendete Schriftarten</vt:lpstr>
      </vt:variant>
      <vt:variant>
        <vt:i4>8</vt:i4>
      </vt:variant>
      <vt:variant>
        <vt:lpstr>Design</vt:lpstr>
      </vt:variant>
      <vt:variant>
        <vt:i4>4</vt:i4>
      </vt:variant>
      <vt:variant>
        <vt:lpstr>Folientitel</vt:lpstr>
      </vt:variant>
      <vt:variant>
        <vt:i4>73</vt:i4>
      </vt:variant>
    </vt:vector>
  </HeadingPairs>
  <TitlesOfParts>
    <vt:vector size="85" baseType="lpstr">
      <vt:lpstr>Arial</vt:lpstr>
      <vt:lpstr>Baskerville</vt:lpstr>
      <vt:lpstr>Calibri</vt:lpstr>
      <vt:lpstr>Calibri Light</vt:lpstr>
      <vt:lpstr>Lato</vt:lpstr>
      <vt:lpstr>Lato Black</vt:lpstr>
      <vt:lpstr>Latos</vt:lpstr>
      <vt:lpstr>Wingdings</vt:lpstr>
      <vt:lpstr>Office</vt:lpstr>
      <vt:lpstr>1_Office</vt:lpstr>
      <vt:lpstr>2_Office</vt:lpstr>
      <vt:lpstr>3_Office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Ablauf des Auftaktgesprächs am DOOR-Tag</vt:lpstr>
      <vt:lpstr>Ablauf des Auftaktgesprächs am DOOR-Tag</vt:lpstr>
      <vt:lpstr>Ablauf des Auftaktgesprächs am DOOR-Tag</vt:lpstr>
      <vt:lpstr>Ablauf des Auftaktgesprächs am DOOR-Tag</vt:lpstr>
      <vt:lpstr>PowerPoint-Präsentation</vt:lpstr>
      <vt:lpstr>PowerPoint-Präsentation</vt:lpstr>
      <vt:lpstr>Dokumentation: Schwerwiegende unerwünschte Ereignisse (SAE)</vt:lpstr>
      <vt:lpstr>Dokumentation: Drop-out Patient:in</vt:lpstr>
      <vt:lpstr>Hinweise zur Dokumentation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Ursula Kloyer-Heß</dc:creator>
  <cp:lastModifiedBy>Wieser, Alexandra</cp:lastModifiedBy>
  <cp:revision>373</cp:revision>
  <dcterms:created xsi:type="dcterms:W3CDTF">2024-12-10T07:41:31Z</dcterms:created>
  <dcterms:modified xsi:type="dcterms:W3CDTF">2026-01-26T12:12:07Z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2024-12-09T00:00:00Z</vt:filetime>
  </property>
  <property fmtid="{D5CDD505-2E9C-101B-9397-08002B2CF9AE}" pid="3" name="Creator">
    <vt:lpwstr>Adobe InDesign CS6 (Macintosh)</vt:lpwstr>
  </property>
  <property fmtid="{D5CDD505-2E9C-101B-9397-08002B2CF9AE}" pid="4" name="LastSaved">
    <vt:filetime>2024-12-09T00:00:00Z</vt:filetime>
  </property>
  <property fmtid="{D5CDD505-2E9C-101B-9397-08002B2CF9AE}" pid="5" name="Producer">
    <vt:lpwstr>Adobe PDF Library 10.0.1</vt:lpwstr>
  </property>
</Properties>
</file>