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sldIdLst>
    <p:sldId id="441" r:id="rId2"/>
    <p:sldId id="435" r:id="rId3"/>
    <p:sldId id="481" r:id="rId4"/>
    <p:sldId id="467" r:id="rId5"/>
    <p:sldId id="479" r:id="rId6"/>
    <p:sldId id="466" r:id="rId7"/>
    <p:sldId id="474" r:id="rId8"/>
    <p:sldId id="482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68" userDrawn="1">
          <p15:clr>
            <a:srgbClr val="A4A3A4"/>
          </p15:clr>
        </p15:guide>
        <p15:guide id="2" pos="51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DB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ittlere Formatvorlag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Mittlere Formatvorlage 4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8034E78-7F5D-4C2E-B375-FC64B27BC917}" styleName="Dunkle Formatvorlag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202B0CA-FC54-4496-8BCA-5EF66A818D29}" styleName="Dunkle Formatvorlag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12C8C85-51F0-491E-9774-3900AFEF0FD7}" styleName="Helle Formatvorlage 2 - Akz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6D9F66E-5EB9-4882-86FB-DCBF35E3C3E4}" styleName="Mittlere Formatvorlage 4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38B1855-1B75-4FBE-930C-398BA8C253C6}" styleName="Designformatvorlage 2 - Akz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46F890A9-2807-4EBB-B81D-B2AA78EC7F39}" styleName="Dunkle Formatvorlage 2 - Akzent 5/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Mittlere Formatvorlage 4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ittlere Formatvorlage 4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A107856-5554-42FB-B03E-39F5DBC370BA}" styleName="Mittlere Formatvorlage 4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A111915-BE36-4E01-A7E5-04B1672EAD32}" styleName="Helle Formatvorlage 2 - Akz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218" autoAdjust="0"/>
    <p:restoredTop sz="86408" autoAdjust="0"/>
  </p:normalViewPr>
  <p:slideViewPr>
    <p:cSldViewPr snapToGrid="0" showGuides="1">
      <p:cViewPr varScale="1">
        <p:scale>
          <a:sx n="73" d="100"/>
          <a:sy n="73" d="100"/>
        </p:scale>
        <p:origin x="66" y="102"/>
      </p:cViewPr>
      <p:guideLst>
        <p:guide orient="horz" pos="2568"/>
        <p:guide pos="5110"/>
      </p:guideLst>
    </p:cSldViewPr>
  </p:slideViewPr>
  <p:outlineViewPr>
    <p:cViewPr>
      <p:scale>
        <a:sx n="33" d="100"/>
        <a:sy n="33" d="100"/>
      </p:scale>
      <p:origin x="0" y="-7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45275-8A54-C04D-8C05-021E46DAC863}" type="datetimeFigureOut">
              <a:rPr lang="de-DE" smtClean="0"/>
              <a:t>19.09.2026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1688B0-0620-7F4F-8B42-05F039CB22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3991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B5570-57AE-46D7-A5B7-3CDB6D701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4172F90-BB46-A115-9477-E0D421DA3D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2D51C5C-C69B-5585-ABB9-1409EE059B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2C70F95-976E-BBAB-66CF-D74809E1FA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1688B0-0620-7F4F-8B42-05F039CB222F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2564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1688B0-0620-7F4F-8B42-05F039CB222F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5377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1688B0-0620-7F4F-8B42-05F039CB222F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68006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Was war dabei?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1688B0-0620-7F4F-8B42-05F039CB222F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4491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7">
            <a:extLst>
              <a:ext uri="{FF2B5EF4-FFF2-40B4-BE49-F238E27FC236}">
                <a16:creationId xmlns:a16="http://schemas.microsoft.com/office/drawing/2014/main" id="{4E3E6FDD-8326-4455-9B45-3D6A753268E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 bwMode="gray">
          <a:xfrm>
            <a:off x="1" y="2115666"/>
            <a:ext cx="12191999" cy="4742334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4FFC1AE-1FFB-425E-9C62-80BAB1C036AA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875420" y="1558143"/>
            <a:ext cx="10501992" cy="565146"/>
          </a:xfrm>
          <a:solidFill>
            <a:schemeClr val="accent1"/>
          </a:solidFill>
        </p:spPr>
        <p:txBody>
          <a:bodyPr lIns="216000" tIns="36000" rIns="180000" bIns="36000" anchor="t" anchorCtr="0"/>
          <a:lstStyle>
            <a:lvl1pPr algn="l">
              <a:defRPr sz="320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B9978DC-2F00-44B6-BF60-E33BB2A538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75420" y="2115666"/>
            <a:ext cx="3173062" cy="565146"/>
          </a:xfrm>
          <a:solidFill>
            <a:schemeClr val="accent4"/>
          </a:solidFill>
        </p:spPr>
        <p:txBody>
          <a:bodyPr wrap="none" lIns="216000" tIns="36000" rIns="180000" bIns="36000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3200" b="1">
                <a:solidFill>
                  <a:schemeClr val="bg1"/>
                </a:solidFill>
              </a:defRPr>
            </a:lvl1pPr>
            <a:lvl2pPr marL="176212" indent="0">
              <a:buNone/>
              <a:defRPr/>
            </a:lvl2pPr>
          </a:lstStyle>
          <a:p>
            <a:pPr lvl="0"/>
            <a:r>
              <a:rPr lang="de-DE" dirty="0"/>
              <a:t>zweite Zeile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3E520B85-D1DB-4831-BE0C-258398D5AE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75420" y="2680812"/>
            <a:ext cx="1340312" cy="267184"/>
          </a:xfrm>
          <a:solidFill>
            <a:schemeClr val="bg1"/>
          </a:solidFill>
        </p:spPr>
        <p:txBody>
          <a:bodyPr wrap="none" lIns="216000" tIns="18000" rIns="216000" bIns="18000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500" b="0">
                <a:solidFill>
                  <a:schemeClr val="accent1"/>
                </a:solidFill>
              </a:defRPr>
            </a:lvl1pPr>
            <a:lvl2pPr marL="176212" indent="0">
              <a:buNone/>
              <a:defRPr/>
            </a:lvl2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01AEB64A-04BC-4C27-B335-9D25E4C9960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75420" y="2947996"/>
            <a:ext cx="1576724" cy="267184"/>
          </a:xfrm>
          <a:solidFill>
            <a:schemeClr val="bg1"/>
          </a:solidFill>
        </p:spPr>
        <p:txBody>
          <a:bodyPr wrap="none" lIns="216000" tIns="18000" rIns="216000" bIns="18000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500" b="0">
                <a:solidFill>
                  <a:schemeClr val="accent1"/>
                </a:solidFill>
              </a:defRPr>
            </a:lvl1pPr>
            <a:lvl2pPr marL="176212" indent="0">
              <a:buNone/>
              <a:defRPr/>
            </a:lvl2pPr>
          </a:lstStyle>
          <a:p>
            <a:pPr lvl="0"/>
            <a:r>
              <a:rPr lang="de-DE" dirty="0"/>
              <a:t>zweite Zeile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B22A80A7-9D92-4090-9951-DD4A878712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260971" y="277604"/>
            <a:ext cx="1972642" cy="555644"/>
          </a:xfrm>
          <a:prstGeom prst="rect">
            <a:avLst/>
          </a:prstGeom>
        </p:spPr>
      </p:pic>
      <p:sp>
        <p:nvSpPr>
          <p:cNvPr id="3" name="Textfeld 2"/>
          <p:cNvSpPr txBox="1"/>
          <p:nvPr userDrawn="1"/>
        </p:nvSpPr>
        <p:spPr>
          <a:xfrm>
            <a:off x="783896" y="812326"/>
            <a:ext cx="2376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200">
                <a:solidFill>
                  <a:schemeClr val="accent1"/>
                </a:solidFill>
                <a:latin typeface="LMU CompatilFact" panose="02000500060000020003" pitchFamily="2" charset="0"/>
              </a:rPr>
              <a:t>Munich</a:t>
            </a:r>
            <a:endParaRPr lang="de-DE" sz="1200" dirty="0" err="1">
              <a:solidFill>
                <a:schemeClr val="accent1"/>
              </a:solidFill>
              <a:latin typeface="LMU CompatilFact" panose="0200050006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FFC1AE-1FFB-425E-9C62-80BAB1C036AA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875420" y="1556792"/>
            <a:ext cx="10501992" cy="565146"/>
          </a:xfrm>
          <a:solidFill>
            <a:schemeClr val="accent1"/>
          </a:solidFill>
        </p:spPr>
        <p:txBody>
          <a:bodyPr lIns="216000" tIns="36000" rIns="180000" bIns="36000" anchor="t" anchorCtr="0"/>
          <a:lstStyle>
            <a:lvl1pPr algn="l">
              <a:defRPr sz="320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34674BA-7808-4DD2-B730-012DC04DFFC4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874713" y="4019440"/>
            <a:ext cx="10442575" cy="1827672"/>
          </a:xfrm>
        </p:spPr>
        <p:txBody>
          <a:bodyPr lIns="216000" tIns="144000"/>
          <a:lstStyle>
            <a:lvl1pPr marL="0" indent="0" algn="l">
              <a:spcAft>
                <a:spcPts val="0"/>
              </a:spcAft>
              <a:buNone/>
              <a:defRPr sz="15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B9978DC-2F00-44B6-BF60-E33BB2A538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75420" y="2112794"/>
            <a:ext cx="3173062" cy="565146"/>
          </a:xfrm>
          <a:solidFill>
            <a:schemeClr val="accent1"/>
          </a:solidFill>
        </p:spPr>
        <p:txBody>
          <a:bodyPr wrap="none" lIns="216000" tIns="36000" rIns="180000" bIns="36000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3200" b="1">
                <a:solidFill>
                  <a:schemeClr val="bg1"/>
                </a:solidFill>
              </a:defRPr>
            </a:lvl1pPr>
            <a:lvl2pPr marL="176212" indent="0">
              <a:buNone/>
              <a:defRPr/>
            </a:lvl2pPr>
          </a:lstStyle>
          <a:p>
            <a:pPr lvl="0"/>
            <a:r>
              <a:rPr lang="de-DE" dirty="0"/>
              <a:t>zweite Zeile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7EDCBAA7-83DE-41B4-B3A9-54F687B00A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75420" y="2675822"/>
            <a:ext cx="2931009" cy="565146"/>
          </a:xfrm>
          <a:solidFill>
            <a:schemeClr val="accent1"/>
          </a:solidFill>
        </p:spPr>
        <p:txBody>
          <a:bodyPr wrap="none" lIns="216000" tIns="36000" rIns="180000" bIns="36000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3200" b="1">
                <a:solidFill>
                  <a:schemeClr val="bg1"/>
                </a:solidFill>
              </a:defRPr>
            </a:lvl1pPr>
            <a:lvl2pPr marL="176212" indent="0">
              <a:buNone/>
              <a:defRPr/>
            </a:lvl2pPr>
          </a:lstStyle>
          <a:p>
            <a:pPr lvl="0"/>
            <a:r>
              <a:rPr lang="de-DE" dirty="0"/>
              <a:t>dritte Zeile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3E520B85-D1DB-4831-BE0C-258398D5AE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75420" y="3238850"/>
            <a:ext cx="1991650" cy="390295"/>
          </a:xfrm>
          <a:solidFill>
            <a:schemeClr val="accent4"/>
          </a:solidFill>
        </p:spPr>
        <p:txBody>
          <a:bodyPr wrap="none" lIns="216000" tIns="18000" rIns="180000" bIns="18000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300" b="1">
                <a:solidFill>
                  <a:schemeClr val="bg1"/>
                </a:solidFill>
              </a:defRPr>
            </a:lvl1pPr>
            <a:lvl2pPr marL="176212" indent="0">
              <a:buNone/>
              <a:defRPr/>
            </a:lvl2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01AEB64A-04BC-4C27-B335-9D25E4C9960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75420" y="3629145"/>
            <a:ext cx="2416445" cy="390295"/>
          </a:xfrm>
          <a:solidFill>
            <a:schemeClr val="accent4"/>
          </a:solidFill>
        </p:spPr>
        <p:txBody>
          <a:bodyPr wrap="none" lIns="216000" tIns="18000" rIns="180000" bIns="18000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300" b="1">
                <a:solidFill>
                  <a:schemeClr val="bg1"/>
                </a:solidFill>
              </a:defRPr>
            </a:lvl1pPr>
            <a:lvl2pPr marL="176212" indent="0">
              <a:buNone/>
              <a:defRPr/>
            </a:lvl2pPr>
          </a:lstStyle>
          <a:p>
            <a:pPr lvl="0"/>
            <a:r>
              <a:rPr lang="de-DE" dirty="0"/>
              <a:t>zweite Zeile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B22A80A7-9D92-4090-9951-DD4A878712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260971" y="277604"/>
            <a:ext cx="1972642" cy="555644"/>
          </a:xfrm>
          <a:prstGeom prst="rect">
            <a:avLst/>
          </a:prstGeom>
        </p:spPr>
      </p:pic>
      <p:sp>
        <p:nvSpPr>
          <p:cNvPr id="12" name="Textfeld 11"/>
          <p:cNvSpPr txBox="1"/>
          <p:nvPr userDrawn="1"/>
        </p:nvSpPr>
        <p:spPr>
          <a:xfrm>
            <a:off x="783896" y="812326"/>
            <a:ext cx="2376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200">
                <a:solidFill>
                  <a:schemeClr val="accent1"/>
                </a:solidFill>
                <a:latin typeface="LMU CompatilFact" panose="02000500060000020003" pitchFamily="2" charset="0"/>
              </a:rPr>
              <a:t>Munich</a:t>
            </a:r>
            <a:endParaRPr lang="de-DE" sz="1200" dirty="0" err="1">
              <a:solidFill>
                <a:schemeClr val="accent1"/>
              </a:solidFill>
              <a:latin typeface="LMU CompatilFact" panose="0200050006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675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7">
            <a:extLst>
              <a:ext uri="{FF2B5EF4-FFF2-40B4-BE49-F238E27FC236}">
                <a16:creationId xmlns:a16="http://schemas.microsoft.com/office/drawing/2014/main" id="{66CD136A-F69F-4B3D-92D9-A7FBBAA0FDE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 bwMode="gray">
          <a:xfrm>
            <a:off x="1" y="1222371"/>
            <a:ext cx="12191999" cy="512286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4FFC1AE-1FFB-425E-9C62-80BAB1C036AA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875420" y="657225"/>
            <a:ext cx="10501992" cy="565146"/>
          </a:xfrm>
          <a:solidFill>
            <a:schemeClr val="accent1"/>
          </a:solidFill>
        </p:spPr>
        <p:txBody>
          <a:bodyPr lIns="216000" tIns="36000" rIns="180000" bIns="36000" anchor="t" anchorCtr="0"/>
          <a:lstStyle>
            <a:lvl1pPr algn="l">
              <a:defRPr sz="320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B9978DC-2F00-44B6-BF60-E33BB2A538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75420" y="1225301"/>
            <a:ext cx="3214740" cy="572840"/>
          </a:xfrm>
          <a:solidFill>
            <a:schemeClr val="accent4"/>
          </a:solidFill>
        </p:spPr>
        <p:txBody>
          <a:bodyPr wrap="none" lIns="216000" tIns="36000" rIns="180000" bIns="36000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3200" b="1">
                <a:solidFill>
                  <a:schemeClr val="bg1"/>
                </a:solidFill>
              </a:defRPr>
            </a:lvl1pPr>
            <a:lvl2pPr marL="176212" indent="0">
              <a:buNone/>
              <a:defRPr/>
            </a:lvl2pPr>
          </a:lstStyle>
          <a:p>
            <a:pPr lvl="0"/>
            <a:r>
              <a:rPr lang="de-DE" dirty="0"/>
              <a:t>zweite Zeile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7EDCBAA7-83DE-41B4-B3A9-54F687B00A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75420" y="1798141"/>
            <a:ext cx="1340312" cy="267184"/>
          </a:xfrm>
          <a:solidFill>
            <a:schemeClr val="bg1"/>
          </a:solidFill>
        </p:spPr>
        <p:txBody>
          <a:bodyPr wrap="none" lIns="216000" tIns="18000" rIns="216000" bIns="18000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500" b="0">
                <a:solidFill>
                  <a:schemeClr val="accent1"/>
                </a:solidFill>
              </a:defRPr>
            </a:lvl1pPr>
            <a:lvl2pPr marL="176212" indent="0">
              <a:buNone/>
              <a:defRPr/>
            </a:lvl2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39525DF-F86B-4689-A1E9-CE6127F51F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 bwMode="gray"/>
        <p:txBody>
          <a:bodyPr/>
          <a:lstStyle/>
          <a:p>
            <a:r>
              <a:rPr lang="de-DE"/>
              <a:t>Titel | Abteilung/Institut | Datum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EC4BFED-99BE-4907-AA75-07C1D6CCD35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 bwMode="gray"/>
        <p:txBody>
          <a:bodyPr/>
          <a:lstStyle/>
          <a:p>
            <a:fld id="{C457A7E8-3F45-46AC-80A6-5B03F18BB502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3E034FC6-F2CC-4F22-938B-23A0F6B95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875420" y="2065325"/>
            <a:ext cx="1576724" cy="267184"/>
          </a:xfrm>
          <a:solidFill>
            <a:schemeClr val="bg1"/>
          </a:solidFill>
        </p:spPr>
        <p:txBody>
          <a:bodyPr wrap="none" lIns="216000" tIns="18000" rIns="216000" bIns="18000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500" b="0">
                <a:solidFill>
                  <a:schemeClr val="accent1"/>
                </a:solidFill>
              </a:defRPr>
            </a:lvl1pPr>
            <a:lvl2pPr marL="176212" indent="0">
              <a:buNone/>
              <a:defRPr/>
            </a:lvl2pPr>
          </a:lstStyle>
          <a:p>
            <a:pPr lvl="0"/>
            <a:r>
              <a:rPr lang="de-DE" dirty="0"/>
              <a:t>zweite Zeile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239D957E-8690-40AD-9288-E9F315E4BFB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875420" y="2332509"/>
            <a:ext cx="1482146" cy="267184"/>
          </a:xfrm>
          <a:solidFill>
            <a:schemeClr val="bg1"/>
          </a:solidFill>
        </p:spPr>
        <p:txBody>
          <a:bodyPr wrap="none" lIns="216000" tIns="18000" rIns="216000" bIns="18000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500" b="0">
                <a:solidFill>
                  <a:schemeClr val="accent1"/>
                </a:solidFill>
              </a:defRPr>
            </a:lvl1pPr>
            <a:lvl2pPr marL="176212" indent="0">
              <a:buNone/>
              <a:defRPr/>
            </a:lvl2pPr>
          </a:lstStyle>
          <a:p>
            <a:pPr lvl="0"/>
            <a:r>
              <a:rPr lang="de-DE" dirty="0"/>
              <a:t>dritte Zeile</a:t>
            </a:r>
          </a:p>
        </p:txBody>
      </p:sp>
    </p:spTree>
    <p:extLst>
      <p:ext uri="{BB962C8B-B14F-4D97-AF65-F5344CB8AC3E}">
        <p14:creationId xmlns:p14="http://schemas.microsoft.com/office/powerpoint/2010/main" val="1573464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FFC1AE-1FFB-425E-9C62-80BAB1C036AA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875420" y="1292748"/>
            <a:ext cx="10501992" cy="565146"/>
          </a:xfrm>
          <a:solidFill>
            <a:schemeClr val="accent1"/>
          </a:solidFill>
        </p:spPr>
        <p:txBody>
          <a:bodyPr lIns="216000" tIns="36000" rIns="180000" bIns="36000" anchor="t" anchorCtr="0"/>
          <a:lstStyle>
            <a:lvl1pPr algn="l">
              <a:defRPr sz="320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34674BA-7808-4DD2-B730-012DC04DFFC4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874713" y="3382893"/>
            <a:ext cx="10442575" cy="1907022"/>
          </a:xfrm>
        </p:spPr>
        <p:txBody>
          <a:bodyPr lIns="216000" tIns="144000"/>
          <a:lstStyle>
            <a:lvl1pPr marL="0" indent="0" algn="l">
              <a:spcAft>
                <a:spcPts val="0"/>
              </a:spcAft>
              <a:buNone/>
              <a:defRPr sz="15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B9978DC-2F00-44B6-BF60-E33BB2A538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75420" y="1856062"/>
            <a:ext cx="3214740" cy="572840"/>
          </a:xfrm>
          <a:solidFill>
            <a:schemeClr val="accent1"/>
          </a:solidFill>
        </p:spPr>
        <p:txBody>
          <a:bodyPr wrap="none" lIns="216000" tIns="36000" rIns="180000" bIns="36000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3200" b="1">
                <a:solidFill>
                  <a:schemeClr val="bg1"/>
                </a:solidFill>
              </a:defRPr>
            </a:lvl1pPr>
            <a:lvl2pPr marL="176212" indent="0">
              <a:buNone/>
              <a:defRPr/>
            </a:lvl2pPr>
          </a:lstStyle>
          <a:p>
            <a:pPr lvl="0"/>
            <a:r>
              <a:rPr lang="de-DE" dirty="0"/>
              <a:t>zweite Zeile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7EDCBAA7-83DE-41B4-B3A9-54F687B00A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75420" y="2428902"/>
            <a:ext cx="2967878" cy="572840"/>
          </a:xfrm>
          <a:solidFill>
            <a:schemeClr val="accent1"/>
          </a:solidFill>
        </p:spPr>
        <p:txBody>
          <a:bodyPr wrap="none" lIns="216000" tIns="36000" rIns="180000" bIns="36000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3200" b="1">
                <a:solidFill>
                  <a:schemeClr val="bg1"/>
                </a:solidFill>
              </a:defRPr>
            </a:lvl1pPr>
            <a:lvl2pPr marL="176212" indent="0">
              <a:buNone/>
              <a:defRPr/>
            </a:lvl2pPr>
          </a:lstStyle>
          <a:p>
            <a:pPr lvl="0"/>
            <a:r>
              <a:rPr lang="de-DE" dirty="0"/>
              <a:t>dritte Zeile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3E520B85-D1DB-4831-BE0C-258398D5AE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75420" y="2992598"/>
            <a:ext cx="1991650" cy="390295"/>
          </a:xfrm>
          <a:solidFill>
            <a:schemeClr val="accent4"/>
          </a:solidFill>
        </p:spPr>
        <p:txBody>
          <a:bodyPr wrap="none" lIns="216000" tIns="18000" rIns="180000" bIns="18000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300" b="1">
                <a:solidFill>
                  <a:schemeClr val="bg1"/>
                </a:solidFill>
              </a:defRPr>
            </a:lvl1pPr>
            <a:lvl2pPr marL="176212" indent="0">
              <a:buNone/>
              <a:defRPr/>
            </a:lvl2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39525DF-F86B-4689-A1E9-CE6127F51F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 bwMode="gray"/>
        <p:txBody>
          <a:bodyPr/>
          <a:lstStyle/>
          <a:p>
            <a:r>
              <a:rPr lang="de-DE"/>
              <a:t>Titel | Abteilung/Institut | Datum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EC4BFED-99BE-4907-AA75-07C1D6CCD35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 bwMode="gray"/>
        <p:txBody>
          <a:bodyPr/>
          <a:lstStyle/>
          <a:p>
            <a:fld id="{C457A7E8-3F45-46AC-80A6-5B03F18BB50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4890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41DB1D-FF3F-421B-958B-B0A6998A5AFD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874712" y="656692"/>
            <a:ext cx="5019104" cy="39029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78163EA-C4AE-4DD7-BB50-8483E944E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/>
              <a:t>Titel | Abteilung/Institut | Datum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BA344E-FD75-4A15-A097-1B6E45AAF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457A7E8-3F45-46AC-80A6-5B03F18BB502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9D811AA-D7FF-461C-A453-9C39C5AF6C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74712" y="1047403"/>
            <a:ext cx="2198335" cy="389525"/>
          </a:xfrm>
          <a:solidFill>
            <a:schemeClr val="accent4"/>
          </a:solidFill>
        </p:spPr>
        <p:txBody>
          <a:bodyPr wrap="none" lIns="108000" tIns="18000" rIns="72000" bIns="18000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300" b="1">
                <a:solidFill>
                  <a:schemeClr val="bg1"/>
                </a:solidFill>
              </a:defRPr>
            </a:lvl1pPr>
            <a:lvl2pPr marL="176212" indent="0">
              <a:buNone/>
              <a:defRPr/>
            </a:lvl2pPr>
          </a:lstStyle>
          <a:p>
            <a:pPr lvl="0"/>
            <a:r>
              <a:rPr lang="de-DE" dirty="0"/>
              <a:t>zweite Zeile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CFD4A460-FF33-47BF-BF3E-FFCAB3DB2F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gray">
          <a:xfrm>
            <a:off x="874713" y="1689062"/>
            <a:ext cx="10801349" cy="4656175"/>
          </a:xfrm>
        </p:spPr>
        <p:txBody>
          <a:bodyPr numCol="2" spcCol="432000"/>
          <a:lstStyle>
            <a:lvl1pPr marL="542925" indent="-542925">
              <a:spcBef>
                <a:spcPts val="2300"/>
              </a:spcBef>
              <a:spcAft>
                <a:spcPts val="0"/>
              </a:spcAft>
              <a:buClr>
                <a:schemeClr val="tx1"/>
              </a:buClr>
              <a:buFont typeface="+mj-lt"/>
              <a:buNone/>
              <a:defRPr/>
            </a:lvl1pPr>
            <a:lvl2pPr marL="714375" indent="-182563">
              <a:spcBef>
                <a:spcPts val="0"/>
              </a:spcBef>
              <a:spcAft>
                <a:spcPts val="0"/>
              </a:spcAft>
              <a:defRPr/>
            </a:lvl2pPr>
            <a:lvl3pPr marL="895350" indent="-176213">
              <a:spcBef>
                <a:spcPts val="0"/>
              </a:spcBef>
              <a:spcAft>
                <a:spcPts val="0"/>
              </a:spcAft>
              <a:defRPr/>
            </a:lvl3pPr>
            <a:lvl4pPr marL="1076325" indent="-182563">
              <a:spcBef>
                <a:spcPts val="0"/>
              </a:spcBef>
              <a:spcAft>
                <a:spcPts val="0"/>
              </a:spcAft>
              <a:defRPr/>
            </a:lvl4pPr>
            <a:lvl5pPr marL="1257300" indent="-176213"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27575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41DB1D-FF3F-421B-958B-B0A6998A5AFD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874712" y="656692"/>
            <a:ext cx="5019104" cy="39029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78163EA-C4AE-4DD7-BB50-8483E944E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/>
              <a:t>Titel | Abteilung/Institut | Datum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BA344E-FD75-4A15-A097-1B6E45AAF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457A7E8-3F45-46AC-80A6-5B03F18BB502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9D811AA-D7FF-461C-A453-9C39C5AF6C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74712" y="1047403"/>
            <a:ext cx="2198335" cy="389525"/>
          </a:xfrm>
          <a:solidFill>
            <a:schemeClr val="accent4"/>
          </a:solidFill>
        </p:spPr>
        <p:txBody>
          <a:bodyPr wrap="none" lIns="108000" tIns="18000" rIns="72000" bIns="18000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300" b="1">
                <a:solidFill>
                  <a:schemeClr val="bg1"/>
                </a:solidFill>
              </a:defRPr>
            </a:lvl1pPr>
            <a:lvl2pPr marL="176212" indent="0">
              <a:buNone/>
              <a:defRPr/>
            </a:lvl2pPr>
          </a:lstStyle>
          <a:p>
            <a:pPr lvl="0"/>
            <a:r>
              <a:rPr lang="de-DE" dirty="0"/>
              <a:t>zweite Zeile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92BC17D-28C2-4A1D-ADB1-EC4BA1459E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874713" y="1689100"/>
            <a:ext cx="10801350" cy="4656138"/>
          </a:xfrm>
        </p:spPr>
        <p:txBody>
          <a:bodyPr numCol="2" spcCol="432000"/>
          <a:lstStyle>
            <a:lvl1pPr>
              <a:spcBef>
                <a:spcPts val="2300"/>
              </a:spcBef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07635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41DB1D-FF3F-421B-958B-B0A6998A5AFD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874712" y="656692"/>
            <a:ext cx="5019104" cy="39029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B70EB7D-E257-45B4-8C10-9ABF0CE430DE}"/>
              </a:ext>
            </a:extLst>
          </p:cNvPr>
          <p:cNvSpPr>
            <a:spLocks noGrp="1"/>
          </p:cNvSpPr>
          <p:nvPr>
            <p:ph idx="1"/>
          </p:nvPr>
        </p:nvSpPr>
        <p:spPr bwMode="gray"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78163EA-C4AE-4DD7-BB50-8483E944E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/>
              <a:t>Titel | Abteilung/Institut | Datum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BA344E-FD75-4A15-A097-1B6E45AAF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457A7E8-3F45-46AC-80A6-5B03F18BB502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9D811AA-D7FF-461C-A453-9C39C5AF6C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74712" y="1047403"/>
            <a:ext cx="2198335" cy="389525"/>
          </a:xfrm>
          <a:solidFill>
            <a:schemeClr val="accent4"/>
          </a:solidFill>
        </p:spPr>
        <p:txBody>
          <a:bodyPr wrap="none" lIns="108000" tIns="18000" rIns="72000" bIns="18000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300" b="1">
                <a:solidFill>
                  <a:schemeClr val="bg1"/>
                </a:solidFill>
              </a:defRPr>
            </a:lvl1pPr>
            <a:lvl2pPr marL="176212" indent="0">
              <a:buNone/>
              <a:defRPr/>
            </a:lvl2pPr>
          </a:lstStyle>
          <a:p>
            <a:pPr lvl="0"/>
            <a:r>
              <a:rPr lang="de-DE" dirty="0"/>
              <a:t>zweite Zeile</a:t>
            </a:r>
          </a:p>
        </p:txBody>
      </p:sp>
    </p:spTree>
    <p:extLst>
      <p:ext uri="{BB962C8B-B14F-4D97-AF65-F5344CB8AC3E}">
        <p14:creationId xmlns:p14="http://schemas.microsoft.com/office/powerpoint/2010/main" val="1371940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41DB1D-FF3F-421B-958B-B0A6998A5AFD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874712" y="656692"/>
            <a:ext cx="5019104" cy="39029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B70EB7D-E257-45B4-8C10-9ABF0CE430DE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874711" y="1689062"/>
            <a:ext cx="5184775" cy="4656176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78163EA-C4AE-4DD7-BB50-8483E944E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/>
              <a:t>Titel | Abteilung/Institut | Datum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BA344E-FD75-4A15-A097-1B6E45AAF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457A7E8-3F45-46AC-80A6-5B03F18BB502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9D811AA-D7FF-461C-A453-9C39C5AF6C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74712" y="1047403"/>
            <a:ext cx="2198335" cy="389525"/>
          </a:xfrm>
          <a:solidFill>
            <a:schemeClr val="accent4"/>
          </a:solidFill>
        </p:spPr>
        <p:txBody>
          <a:bodyPr wrap="none" lIns="108000" tIns="18000" rIns="72000" bIns="18000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300" b="1">
                <a:solidFill>
                  <a:schemeClr val="bg1"/>
                </a:solidFill>
              </a:defRPr>
            </a:lvl1pPr>
            <a:lvl2pPr marL="176212" indent="0">
              <a:buNone/>
              <a:defRPr/>
            </a:lvl2pPr>
          </a:lstStyle>
          <a:p>
            <a:pPr lvl="0"/>
            <a:r>
              <a:rPr lang="de-DE" dirty="0"/>
              <a:t>zweite Zeile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A2DB554F-5286-40F9-9AB6-140836CE8280}"/>
              </a:ext>
            </a:extLst>
          </p:cNvPr>
          <p:cNvSpPr>
            <a:spLocks noGrp="1"/>
          </p:cNvSpPr>
          <p:nvPr>
            <p:ph idx="14"/>
          </p:nvPr>
        </p:nvSpPr>
        <p:spPr bwMode="gray">
          <a:xfrm>
            <a:off x="6491288" y="1689062"/>
            <a:ext cx="5184775" cy="4656176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22793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links (A)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4938645E-C869-4C2C-BAA5-4F022213BE1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 bwMode="gray">
          <a:xfrm>
            <a:off x="1" y="657225"/>
            <a:ext cx="6275387" cy="5688013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41DB1D-FF3F-421B-958B-B0A6998A5AFD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874712" y="266930"/>
            <a:ext cx="5019104" cy="39029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78163EA-C4AE-4DD7-BB50-8483E944E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/>
              <a:t>Titel | Abteilung/Institut | Datum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BA344E-FD75-4A15-A097-1B6E45AAF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457A7E8-3F45-46AC-80A6-5B03F18BB502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9D811AA-D7FF-461C-A453-9C39C5AF6C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74712" y="657225"/>
            <a:ext cx="2198335" cy="389525"/>
          </a:xfrm>
          <a:solidFill>
            <a:schemeClr val="accent4"/>
          </a:solidFill>
        </p:spPr>
        <p:txBody>
          <a:bodyPr wrap="none" lIns="108000" tIns="18000" rIns="72000" bIns="18000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300" b="1">
                <a:solidFill>
                  <a:schemeClr val="bg1"/>
                </a:solidFill>
              </a:defRPr>
            </a:lvl1pPr>
            <a:lvl2pPr marL="176212" indent="0">
              <a:buNone/>
              <a:defRPr/>
            </a:lvl2pPr>
          </a:lstStyle>
          <a:p>
            <a:pPr lvl="0"/>
            <a:r>
              <a:rPr lang="de-DE" dirty="0"/>
              <a:t>zweite Zeile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A2DB554F-5286-40F9-9AB6-140836CE8280}"/>
              </a:ext>
            </a:extLst>
          </p:cNvPr>
          <p:cNvSpPr>
            <a:spLocks noGrp="1"/>
          </p:cNvSpPr>
          <p:nvPr>
            <p:ph idx="14"/>
          </p:nvPr>
        </p:nvSpPr>
        <p:spPr bwMode="gray">
          <a:xfrm>
            <a:off x="6491288" y="1160748"/>
            <a:ext cx="5184775" cy="518449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73195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links (B)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7">
            <a:extLst>
              <a:ext uri="{FF2B5EF4-FFF2-40B4-BE49-F238E27FC236}">
                <a16:creationId xmlns:a16="http://schemas.microsoft.com/office/drawing/2014/main" id="{C45AD1AF-9BB5-45B3-88B8-125F586F53C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 bwMode="gray">
          <a:xfrm>
            <a:off x="1" y="1"/>
            <a:ext cx="6275387" cy="6345238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41DB1D-FF3F-421B-958B-B0A6998A5AFD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874712" y="656692"/>
            <a:ext cx="5019104" cy="39029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78163EA-C4AE-4DD7-BB50-8483E944E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/>
              <a:t>Titel | Abteilung/Institut | Datum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BA344E-FD75-4A15-A097-1B6E45AAF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457A7E8-3F45-46AC-80A6-5B03F18BB502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9D811AA-D7FF-461C-A453-9C39C5AF6C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74712" y="1047403"/>
            <a:ext cx="2198335" cy="389525"/>
          </a:xfrm>
          <a:solidFill>
            <a:schemeClr val="accent4"/>
          </a:solidFill>
        </p:spPr>
        <p:txBody>
          <a:bodyPr wrap="none" lIns="108000" tIns="18000" rIns="72000" bIns="18000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300" b="1">
                <a:solidFill>
                  <a:schemeClr val="bg1"/>
                </a:solidFill>
              </a:defRPr>
            </a:lvl1pPr>
            <a:lvl2pPr marL="176212" indent="0">
              <a:buNone/>
              <a:defRPr/>
            </a:lvl2pPr>
          </a:lstStyle>
          <a:p>
            <a:pPr lvl="0"/>
            <a:r>
              <a:rPr lang="de-DE" dirty="0"/>
              <a:t>zweite Zeile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A2DB554F-5286-40F9-9AB6-140836CE8280}"/>
              </a:ext>
            </a:extLst>
          </p:cNvPr>
          <p:cNvSpPr>
            <a:spLocks noGrp="1"/>
          </p:cNvSpPr>
          <p:nvPr>
            <p:ph idx="14"/>
          </p:nvPr>
        </p:nvSpPr>
        <p:spPr bwMode="gray">
          <a:xfrm>
            <a:off x="6491288" y="1409700"/>
            <a:ext cx="5184775" cy="49355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37917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B799280D-67EB-41FD-8C11-201FCC62ADA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 bwMode="gray">
          <a:xfrm>
            <a:off x="1" y="1046988"/>
            <a:ext cx="6059487" cy="3210104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3" name="Bildplatzhalter 7">
            <a:extLst>
              <a:ext uri="{FF2B5EF4-FFF2-40B4-BE49-F238E27FC236}">
                <a16:creationId xmlns:a16="http://schemas.microsoft.com/office/drawing/2014/main" id="{1DBA08F7-24D3-451C-8C39-58337F02408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 bwMode="gray">
          <a:xfrm>
            <a:off x="6170531" y="1046988"/>
            <a:ext cx="6021468" cy="3210104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41DB1D-FF3F-421B-958B-B0A6998A5AFD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874712" y="656692"/>
            <a:ext cx="5019104" cy="39029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B70EB7D-E257-45B4-8C10-9ABF0CE430DE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874711" y="4401108"/>
            <a:ext cx="5184777" cy="194413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78163EA-C4AE-4DD7-BB50-8483E944E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/>
              <a:t>Titel | Abteilung/Institut | Datum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BA344E-FD75-4A15-A097-1B6E45AAF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457A7E8-3F45-46AC-80A6-5B03F18BB502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9D811AA-D7FF-461C-A453-9C39C5AF6C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74712" y="1047403"/>
            <a:ext cx="2198335" cy="389525"/>
          </a:xfrm>
          <a:solidFill>
            <a:schemeClr val="accent4"/>
          </a:solidFill>
        </p:spPr>
        <p:txBody>
          <a:bodyPr wrap="none" lIns="108000" tIns="18000" rIns="72000" bIns="18000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300" b="1">
                <a:solidFill>
                  <a:schemeClr val="bg1"/>
                </a:solidFill>
              </a:defRPr>
            </a:lvl1pPr>
            <a:lvl2pPr marL="176212" indent="0">
              <a:buNone/>
              <a:defRPr/>
            </a:lvl2pPr>
          </a:lstStyle>
          <a:p>
            <a:pPr lvl="0"/>
            <a:r>
              <a:rPr lang="de-DE" dirty="0"/>
              <a:t>zweite Zeile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A2DB554F-5286-40F9-9AB6-140836CE8280}"/>
              </a:ext>
            </a:extLst>
          </p:cNvPr>
          <p:cNvSpPr>
            <a:spLocks noGrp="1"/>
          </p:cNvSpPr>
          <p:nvPr>
            <p:ph idx="14"/>
          </p:nvPr>
        </p:nvSpPr>
        <p:spPr bwMode="gray">
          <a:xfrm>
            <a:off x="6168008" y="4401108"/>
            <a:ext cx="5508055" cy="194413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12777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ites 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B799280D-67EB-41FD-8C11-201FCC62ADA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 bwMode="gray">
          <a:xfrm>
            <a:off x="1" y="0"/>
            <a:ext cx="12191999" cy="396906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41DB1D-FF3F-421B-958B-B0A6998A5AFD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874712" y="3578765"/>
            <a:ext cx="5019104" cy="39029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B70EB7D-E257-45B4-8C10-9ABF0CE430DE}"/>
              </a:ext>
            </a:extLst>
          </p:cNvPr>
          <p:cNvSpPr>
            <a:spLocks noGrp="1"/>
          </p:cNvSpPr>
          <p:nvPr>
            <p:ph idx="1"/>
          </p:nvPr>
        </p:nvSpPr>
        <p:spPr bwMode="gray">
          <a:xfrm>
            <a:off x="874711" y="4689140"/>
            <a:ext cx="5400677" cy="165609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78163EA-C4AE-4DD7-BB50-8483E944E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/>
              <a:t>Titel | Abteilung/Institut | Datum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BA344E-FD75-4A15-A097-1B6E45AAF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457A7E8-3F45-46AC-80A6-5B03F18BB502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9D811AA-D7FF-461C-A453-9C39C5AF6C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74712" y="3969060"/>
            <a:ext cx="2198335" cy="389525"/>
          </a:xfrm>
          <a:solidFill>
            <a:schemeClr val="accent4"/>
          </a:solidFill>
        </p:spPr>
        <p:txBody>
          <a:bodyPr wrap="none" lIns="108000" tIns="18000" rIns="72000" bIns="18000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300" b="1">
                <a:solidFill>
                  <a:schemeClr val="bg1"/>
                </a:solidFill>
              </a:defRPr>
            </a:lvl1pPr>
            <a:lvl2pPr marL="176212" indent="0">
              <a:buNone/>
              <a:defRPr/>
            </a:lvl2pPr>
          </a:lstStyle>
          <a:p>
            <a:pPr lvl="0"/>
            <a:r>
              <a:rPr lang="de-DE" dirty="0"/>
              <a:t>zweite Zeile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A2DB554F-5286-40F9-9AB6-140836CE8280}"/>
              </a:ext>
            </a:extLst>
          </p:cNvPr>
          <p:cNvSpPr>
            <a:spLocks noGrp="1"/>
          </p:cNvSpPr>
          <p:nvPr>
            <p:ph idx="14"/>
          </p:nvPr>
        </p:nvSpPr>
        <p:spPr bwMode="gray">
          <a:xfrm>
            <a:off x="6491288" y="4689140"/>
            <a:ext cx="5184775" cy="165609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DB8D8FD5-3CFA-4E30-89FF-BBBED675F9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10499444" y="288543"/>
            <a:ext cx="1393200" cy="3924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410299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F26E39-2412-4ACE-8A9E-69973F0B842B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13B0368-721B-46BE-B536-5F060B7D7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/>
              <a:t>Titel | Abteilung/Institut | Datum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57B24DB-66D3-4CC2-918A-F9BD00CA0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457A7E8-3F45-46AC-80A6-5B03F18BB502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F63ACECD-7201-4706-9BCF-0DA28138EB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74712" y="1046987"/>
            <a:ext cx="2198335" cy="389525"/>
          </a:xfrm>
          <a:solidFill>
            <a:schemeClr val="accent4"/>
          </a:solidFill>
        </p:spPr>
        <p:txBody>
          <a:bodyPr wrap="none" lIns="108000" tIns="18000" rIns="72000" bIns="18000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300" b="1">
                <a:solidFill>
                  <a:schemeClr val="bg1"/>
                </a:solidFill>
              </a:defRPr>
            </a:lvl1pPr>
            <a:lvl2pPr marL="176212" indent="0">
              <a:buNone/>
              <a:defRPr/>
            </a:lvl2pPr>
          </a:lstStyle>
          <a:p>
            <a:pPr lvl="0"/>
            <a:r>
              <a:rPr lang="de-DE" dirty="0"/>
              <a:t>zweite Zeile</a:t>
            </a:r>
          </a:p>
        </p:txBody>
      </p:sp>
    </p:spTree>
    <p:extLst>
      <p:ext uri="{BB962C8B-B14F-4D97-AF65-F5344CB8AC3E}">
        <p14:creationId xmlns:p14="http://schemas.microsoft.com/office/powerpoint/2010/main" val="3028441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EA869AB4-B38E-4364-8216-34A2E905743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874711" y="1046988"/>
            <a:ext cx="10442577" cy="5010304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F26E39-2412-4ACE-8A9E-69973F0B842B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13B0368-721B-46BE-B536-5F060B7D7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/>
              <a:t>Titel | Abteilung/Institut | Datum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57B24DB-66D3-4CC2-918A-F9BD00CA0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457A7E8-3F45-46AC-80A6-5B03F18BB502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F63ACECD-7201-4706-9BCF-0DA28138EB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74712" y="1046987"/>
            <a:ext cx="2198335" cy="389525"/>
          </a:xfrm>
          <a:solidFill>
            <a:schemeClr val="accent4"/>
          </a:solidFill>
        </p:spPr>
        <p:txBody>
          <a:bodyPr wrap="none" lIns="108000" tIns="18000" rIns="72000" bIns="18000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300" b="1">
                <a:solidFill>
                  <a:schemeClr val="bg1"/>
                </a:solidFill>
              </a:defRPr>
            </a:lvl1pPr>
            <a:lvl2pPr marL="176212" indent="0">
              <a:buNone/>
              <a:defRPr/>
            </a:lvl2pPr>
          </a:lstStyle>
          <a:p>
            <a:pPr lvl="0"/>
            <a:r>
              <a:rPr lang="de-DE" dirty="0"/>
              <a:t>zweite Zeile</a:t>
            </a:r>
          </a:p>
        </p:txBody>
      </p:sp>
    </p:spTree>
    <p:extLst>
      <p:ext uri="{BB962C8B-B14F-4D97-AF65-F5344CB8AC3E}">
        <p14:creationId xmlns:p14="http://schemas.microsoft.com/office/powerpoint/2010/main" val="439942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warz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F26E39-2412-4ACE-8A9E-69973F0B842B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13B0368-721B-46BE-B536-5F060B7D7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dirty="0"/>
              <a:t>Titel | Abteilung/Institut | Datum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57B24DB-66D3-4CC2-918A-F9BD00CA0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457A7E8-3F45-46AC-80A6-5B03F18BB502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F63ACECD-7201-4706-9BCF-0DA28138EB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74712" y="1046987"/>
            <a:ext cx="2198335" cy="389525"/>
          </a:xfrm>
          <a:solidFill>
            <a:schemeClr val="accent4"/>
          </a:solidFill>
        </p:spPr>
        <p:txBody>
          <a:bodyPr wrap="none" lIns="108000" tIns="18000" rIns="72000" bIns="18000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300" b="1">
                <a:solidFill>
                  <a:schemeClr val="bg1"/>
                </a:solidFill>
              </a:defRPr>
            </a:lvl1pPr>
            <a:lvl2pPr marL="176212" indent="0">
              <a:buNone/>
              <a:defRPr/>
            </a:lvl2pPr>
          </a:lstStyle>
          <a:p>
            <a:pPr lvl="0"/>
            <a:r>
              <a:rPr lang="de-DE" dirty="0"/>
              <a:t>zweite Zeile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832F3200-F9FF-49A6-8755-9CD09FC97BBD}"/>
              </a:ext>
            </a:extLst>
          </p:cNvPr>
          <p:cNvSpPr/>
          <p:nvPr userDrawn="1"/>
        </p:nvSpPr>
        <p:spPr bwMode="gray">
          <a:xfrm>
            <a:off x="0" y="1628775"/>
            <a:ext cx="12192000" cy="49323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Bildplatzhalter 7">
            <a:extLst>
              <a:ext uri="{FF2B5EF4-FFF2-40B4-BE49-F238E27FC236}">
                <a16:creationId xmlns:a16="http://schemas.microsoft.com/office/drawing/2014/main" id="{D25602F7-1019-4419-8CBC-77FB6A79E56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874711" y="1844673"/>
            <a:ext cx="10442577" cy="4500566"/>
          </a:xfrm>
          <a:solidFill>
            <a:schemeClr val="tx1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833820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orient="horz" pos="4133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B81924C-F1D8-4FC5-AAC5-8D77A46F1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/>
              <a:t>Titel | Abteilung/Institut | Datum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18952BB-EE0E-4993-ADDB-5F31FC10F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C457A7E8-3F45-46AC-80A6-5B03F18BB5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61904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FFC1AE-1FFB-425E-9C62-80BAB1C036AA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875420" y="2276872"/>
            <a:ext cx="10501992" cy="565146"/>
          </a:xfrm>
          <a:solidFill>
            <a:schemeClr val="accent1"/>
          </a:solidFill>
        </p:spPr>
        <p:txBody>
          <a:bodyPr lIns="216000" tIns="36000" rIns="180000" bIns="36000" anchor="t" anchorCtr="0"/>
          <a:lstStyle>
            <a:lvl1pPr algn="l">
              <a:defRPr sz="320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34674BA-7808-4DD2-B730-012DC04DFFC4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874713" y="3573016"/>
            <a:ext cx="10442575" cy="1907022"/>
          </a:xfrm>
        </p:spPr>
        <p:txBody>
          <a:bodyPr lIns="216000" tIns="144000"/>
          <a:lstStyle>
            <a:lvl1pPr marL="0" indent="0" algn="l">
              <a:spcAft>
                <a:spcPts val="0"/>
              </a:spcAft>
              <a:buNone/>
              <a:defRPr sz="15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B9978DC-2F00-44B6-BF60-E33BB2A538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75420" y="2850735"/>
            <a:ext cx="3173062" cy="565146"/>
          </a:xfrm>
          <a:solidFill>
            <a:schemeClr val="accent4"/>
          </a:solidFill>
        </p:spPr>
        <p:txBody>
          <a:bodyPr wrap="none" lIns="216000" tIns="36000" rIns="180000" bIns="36000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3200" b="1">
                <a:solidFill>
                  <a:schemeClr val="bg1"/>
                </a:solidFill>
              </a:defRPr>
            </a:lvl1pPr>
            <a:lvl2pPr marL="176212" indent="0">
              <a:buNone/>
              <a:defRPr/>
            </a:lvl2pPr>
          </a:lstStyle>
          <a:p>
            <a:pPr lvl="0"/>
            <a:r>
              <a:rPr lang="de-DE" dirty="0"/>
              <a:t>zweite Zeile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B22A80A7-9D92-4090-9951-DD4A878712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260971" y="277604"/>
            <a:ext cx="1972642" cy="555644"/>
          </a:xfrm>
          <a:prstGeom prst="rect">
            <a:avLst/>
          </a:prstGeom>
        </p:spPr>
      </p:pic>
      <p:sp>
        <p:nvSpPr>
          <p:cNvPr id="7" name="Textfeld 6"/>
          <p:cNvSpPr txBox="1"/>
          <p:nvPr userDrawn="1"/>
        </p:nvSpPr>
        <p:spPr>
          <a:xfrm>
            <a:off x="783896" y="812326"/>
            <a:ext cx="2376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200">
                <a:solidFill>
                  <a:schemeClr val="accent1"/>
                </a:solidFill>
                <a:latin typeface="LMU CompatilFact" panose="02000500060000020003" pitchFamily="2" charset="0"/>
              </a:rPr>
              <a:t>Munich</a:t>
            </a:r>
            <a:endParaRPr lang="de-DE" sz="1200" dirty="0" err="1">
              <a:solidFill>
                <a:schemeClr val="accent1"/>
              </a:solidFill>
              <a:latin typeface="LMU CompatilFact" panose="0200050006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7731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36CF0B-FFEF-21C8-547D-E995C4949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873BB45-627B-941C-A765-B6EC64424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1D1AF4-2F9F-CA89-07C7-FC672D2E5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64FEF-4EEE-D24F-987F-9456B172EBE6}" type="datetimeFigureOut">
              <a:rPr lang="de-DE" smtClean="0"/>
              <a:t>19.09.2026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516D4B1-9C46-A982-6DE0-487E2AF54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9F06AE-6EED-D2DC-68D7-A2F64D361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EE7B5-ECF4-1547-B091-9ADC0418A2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6243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A3A7E52-0010-4FAE-A229-706142023148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874712" y="656692"/>
            <a:ext cx="5019104" cy="390295"/>
          </a:xfrm>
          <a:prstGeom prst="rect">
            <a:avLst/>
          </a:prstGeom>
          <a:solidFill>
            <a:schemeClr val="accent1"/>
          </a:solidFill>
        </p:spPr>
        <p:txBody>
          <a:bodyPr vert="horz" wrap="none" lIns="108000" tIns="18000" rIns="72000" bIns="18000" rtlCol="0" anchor="t" anchorCtr="0">
            <a:sp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FA17E96-7B32-4ACE-A4D7-4BBDDEC6A6D8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>
          <a:xfrm>
            <a:off x="874712" y="1689062"/>
            <a:ext cx="10801352" cy="46561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C4E57D-F445-4A79-8B2F-722AF627B6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874713" y="6597372"/>
            <a:ext cx="9625376" cy="18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de-DE" dirty="0"/>
              <a:t>Titel | Abteilung/Institut | Datum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BF44F50-CFB5-46D5-993E-2150A03192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10920536" y="6597372"/>
            <a:ext cx="972108" cy="18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457A7E8-3F45-46AC-80A6-5B03F18BB502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A8814D4-39E5-4B08-B42A-5BE5625E255C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10500089" y="288543"/>
            <a:ext cx="1392555" cy="39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919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3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76213" indent="-176213" algn="l" defTabSz="914400" rtl="0" eaLnBrk="1" latinLnBrk="0" hangingPunct="1">
        <a:lnSpc>
          <a:spcPct val="110000"/>
        </a:lnSpc>
        <a:spcBef>
          <a:spcPts val="0"/>
        </a:spcBef>
        <a:spcAft>
          <a:spcPts val="800"/>
        </a:spcAft>
        <a:buClr>
          <a:schemeClr val="accent1"/>
        </a:buClr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58775" indent="-182563" algn="l" defTabSz="914400" rtl="0" eaLnBrk="1" latinLnBrk="0" hangingPunct="1">
        <a:lnSpc>
          <a:spcPct val="110000"/>
        </a:lnSpc>
        <a:spcBef>
          <a:spcPts val="0"/>
        </a:spcBef>
        <a:spcAft>
          <a:spcPts val="800"/>
        </a:spcAft>
        <a:buClr>
          <a:schemeClr val="accent4"/>
        </a:buClr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88" indent="-176213" algn="l" defTabSz="914400" rtl="0" eaLnBrk="1" latinLnBrk="0" hangingPunct="1">
        <a:lnSpc>
          <a:spcPct val="110000"/>
        </a:lnSpc>
        <a:spcBef>
          <a:spcPts val="0"/>
        </a:spcBef>
        <a:spcAft>
          <a:spcPts val="800"/>
        </a:spcAft>
        <a:buClr>
          <a:schemeClr val="accent4"/>
        </a:buClr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717550" indent="-182563" algn="l" defTabSz="914400" rtl="0" eaLnBrk="1" latinLnBrk="0" hangingPunct="1">
        <a:lnSpc>
          <a:spcPct val="110000"/>
        </a:lnSpc>
        <a:spcBef>
          <a:spcPts val="0"/>
        </a:spcBef>
        <a:spcAft>
          <a:spcPts val="800"/>
        </a:spcAft>
        <a:buClr>
          <a:schemeClr val="accent4"/>
        </a:buClr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893763" indent="-176213" algn="l" defTabSz="914400" rtl="0" eaLnBrk="1" latinLnBrk="0" hangingPunct="1">
        <a:lnSpc>
          <a:spcPct val="110000"/>
        </a:lnSpc>
        <a:spcBef>
          <a:spcPts val="0"/>
        </a:spcBef>
        <a:spcAft>
          <a:spcPts val="800"/>
        </a:spcAft>
        <a:buClr>
          <a:schemeClr val="accent4"/>
        </a:buClr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4">
          <p15:clr>
            <a:srgbClr val="F26B43"/>
          </p15:clr>
        </p15:guide>
        <p15:guide id="2" pos="3953">
          <p15:clr>
            <a:srgbClr val="F26B43"/>
          </p15:clr>
        </p15:guide>
        <p15:guide id="3" pos="4089">
          <p15:clr>
            <a:srgbClr val="F26B43"/>
          </p15:clr>
        </p15:guide>
        <p15:guide id="4" pos="551">
          <p15:clr>
            <a:srgbClr val="F26B43"/>
          </p15:clr>
        </p15:guide>
        <p15:guide id="6" orient="horz" pos="3997">
          <p15:clr>
            <a:srgbClr val="F26B43"/>
          </p15:clr>
        </p15:guide>
        <p15:guide id="7" pos="3817">
          <p15:clr>
            <a:srgbClr val="F26B43"/>
          </p15:clr>
        </p15:guide>
        <p15:guide id="8" orient="horz" pos="1094">
          <p15:clr>
            <a:srgbClr val="F26B43"/>
          </p15:clr>
        </p15:guide>
        <p15:guide id="9" pos="7355">
          <p15:clr>
            <a:srgbClr val="F26B43"/>
          </p15:clr>
        </p15:guide>
        <p15:guide id="10" pos="712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jpe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810FA-758B-EDE0-B810-5975C6314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048699-B288-ED66-04B8-D72FEE590282}"/>
              </a:ext>
            </a:extLst>
          </p:cNvPr>
          <p:cNvSpPr txBox="1">
            <a:spLocks/>
          </p:cNvSpPr>
          <p:nvPr/>
        </p:nvSpPr>
        <p:spPr bwMode="gray">
          <a:xfrm>
            <a:off x="1113348" y="1942869"/>
            <a:ext cx="10684952" cy="132556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216000" tIns="36000" rIns="180000" bIns="360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10000"/>
              </a:lnSpc>
            </a:pPr>
            <a:r>
              <a:rPr lang="de-DE" b="1" dirty="0"/>
              <a:t>Mehr als Warten – aktiv für die Transplantation</a:t>
            </a:r>
          </a:p>
          <a:p>
            <a:pPr>
              <a:lnSpc>
                <a:spcPct val="210000"/>
              </a:lnSpc>
            </a:pPr>
            <a:r>
              <a:rPr lang="de-DE" sz="2400" b="1" dirty="0"/>
              <a:t>Die Rolle der Prähabilitation vor der Herztransplantation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FF526CA8-B593-7708-6D2C-F39A2301B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8204" y="273635"/>
            <a:ext cx="3113892" cy="699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Untertitel 2">
            <a:extLst>
              <a:ext uri="{FF2B5EF4-FFF2-40B4-BE49-F238E27FC236}">
                <a16:creationId xmlns:a16="http://schemas.microsoft.com/office/drawing/2014/main" id="{EDC87494-2EEB-4566-64D2-8AD3DC4E9F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575" y="6150701"/>
            <a:ext cx="10442575" cy="1827672"/>
          </a:xfrm>
        </p:spPr>
        <p:txBody>
          <a:bodyPr/>
          <a:lstStyle/>
          <a:p>
            <a:r>
              <a:rPr lang="de-DE" dirty="0"/>
              <a:t>19.09.2026 | PD Dr. Madeleine Orban | Herzinsuffizienz-Ambulanz | Medizinische Klinik und Poliklinik I</a:t>
            </a:r>
          </a:p>
        </p:txBody>
      </p:sp>
    </p:spTree>
    <p:extLst>
      <p:ext uri="{BB962C8B-B14F-4D97-AF65-F5344CB8AC3E}">
        <p14:creationId xmlns:p14="http://schemas.microsoft.com/office/powerpoint/2010/main" val="187306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2DF06C7A-D686-4A89-910E-046343278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902" y="344737"/>
            <a:ext cx="7046298" cy="405683"/>
          </a:xfrm>
        </p:spPr>
        <p:txBody>
          <a:bodyPr>
            <a:normAutofit/>
          </a:bodyPr>
          <a:lstStyle/>
          <a:p>
            <a:r>
              <a:rPr lang="de-DE" sz="2400" b="1" dirty="0">
                <a:effectLst/>
                <a:ea typeface="DengXian Light" panose="02010600030101010101" pitchFamily="2" charset="-122"/>
                <a:cs typeface="Times New Roman" panose="02020603050405020304" pitchFamily="18" charset="0"/>
              </a:rPr>
              <a:t>Herausforderungen auf der Warteliste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B1741B-CD97-4D6F-B68C-89C3C7EED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57A7E8-3F45-46AC-80A6-5B03F18BB502}" type="slidenum">
              <a:rPr kumimoji="0" lang="de-DE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8" name="Grafik 7" descr="Yoga mit einfarbiger Füllung">
            <a:extLst>
              <a:ext uri="{FF2B5EF4-FFF2-40B4-BE49-F238E27FC236}">
                <a16:creationId xmlns:a16="http://schemas.microsoft.com/office/drawing/2014/main" id="{69135ABD-A1AE-B717-5E9E-E75A7F113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1713" y="2373706"/>
            <a:ext cx="1092215" cy="1092215"/>
          </a:xfrm>
          <a:prstGeom prst="rect">
            <a:avLst/>
          </a:prstGeom>
        </p:spPr>
      </p:pic>
      <p:pic>
        <p:nvPicPr>
          <p:cNvPr id="10" name="Grafik 9" descr="Herz Organ Silhouette">
            <a:extLst>
              <a:ext uri="{FF2B5EF4-FFF2-40B4-BE49-F238E27FC236}">
                <a16:creationId xmlns:a16="http://schemas.microsoft.com/office/drawing/2014/main" id="{7DABB380-CA2D-6407-A502-E70C9DA30C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36980" y="1132120"/>
            <a:ext cx="1092215" cy="1092215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1A580F3C-9A7F-693E-AE19-F56E487EFD85}"/>
              </a:ext>
            </a:extLst>
          </p:cNvPr>
          <p:cNvSpPr txBox="1"/>
          <p:nvPr/>
        </p:nvSpPr>
        <p:spPr>
          <a:xfrm>
            <a:off x="2866369" y="2859119"/>
            <a:ext cx="612565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de-DE" sz="1500" dirty="0"/>
              <a:t>Sportliche Betätigung? Wenn ja, wie viel und wie intensiv?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C2E52509-F0E1-DD2F-2F8F-8F7C5E81328B}"/>
              </a:ext>
            </a:extLst>
          </p:cNvPr>
          <p:cNvSpPr txBox="1"/>
          <p:nvPr/>
        </p:nvSpPr>
        <p:spPr>
          <a:xfrm>
            <a:off x="2897003" y="4333034"/>
            <a:ext cx="441819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de-DE" sz="1500" dirty="0" err="1"/>
              <a:t>Gewichtszu</a:t>
            </a:r>
            <a:r>
              <a:rPr lang="de-DE" sz="1500" dirty="0"/>
              <a:t>- oder Abnahme? Ernährung?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24069D2-856B-BEB7-0616-C726F1AEF163}"/>
              </a:ext>
            </a:extLst>
          </p:cNvPr>
          <p:cNvSpPr txBox="1"/>
          <p:nvPr/>
        </p:nvSpPr>
        <p:spPr>
          <a:xfrm>
            <a:off x="2909827" y="5806949"/>
            <a:ext cx="440537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de-DE" sz="1500" dirty="0"/>
              <a:t>Stress, Sorgen, Ängste, Schlafstörungen</a:t>
            </a:r>
          </a:p>
        </p:txBody>
      </p:sp>
      <p:pic>
        <p:nvPicPr>
          <p:cNvPr id="3074" name="Picture 2" descr="Diätetische Vektorsymbol, Lebensmittel diätetische Etiketten ...">
            <a:extLst>
              <a:ext uri="{FF2B5EF4-FFF2-40B4-BE49-F238E27FC236}">
                <a16:creationId xmlns:a16="http://schemas.microsoft.com/office/drawing/2014/main" id="{8C048871-A93F-A4D8-4FC1-D443304103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61"/>
          <a:stretch/>
        </p:blipFill>
        <p:spPr bwMode="auto">
          <a:xfrm>
            <a:off x="725820" y="3869137"/>
            <a:ext cx="1524000" cy="125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62 Tausend Anxiety Icon lizenzfreie Bilder, Stockfotos und Aufnahmen |  Shutterstock">
            <a:extLst>
              <a:ext uri="{FF2B5EF4-FFF2-40B4-BE49-F238E27FC236}">
                <a16:creationId xmlns:a16="http://schemas.microsoft.com/office/drawing/2014/main" id="{B5EC8184-1C7C-6B28-0B2B-8E19F27E82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7" r="52931" b="24286"/>
          <a:stretch/>
        </p:blipFill>
        <p:spPr bwMode="auto">
          <a:xfrm>
            <a:off x="663514" y="5152080"/>
            <a:ext cx="1848423" cy="1449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0648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72D47-C1E3-5E0C-3BA1-D75730B80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D978FB1-C8BD-E168-BC50-434A693F0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BA1178A-99D7-652F-95BB-694FF74CD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7A7E8-3F45-46AC-80A6-5B03F18BB502}" type="slidenum">
              <a:rPr lang="de-DE" smtClean="0"/>
              <a:t>3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C9152945-A7E0-751F-E775-051E1796E8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4712" y="1047403"/>
            <a:ext cx="1523472" cy="390295"/>
          </a:xfrm>
        </p:spPr>
        <p:txBody>
          <a:bodyPr/>
          <a:lstStyle/>
          <a:p>
            <a:r>
              <a:rPr lang="de-DE" dirty="0"/>
              <a:t>Gewicht</a:t>
            </a:r>
          </a:p>
        </p:txBody>
      </p:sp>
      <p:sp>
        <p:nvSpPr>
          <p:cNvPr id="28" name="Titel 3">
            <a:extLst>
              <a:ext uri="{FF2B5EF4-FFF2-40B4-BE49-F238E27FC236}">
                <a16:creationId xmlns:a16="http://schemas.microsoft.com/office/drawing/2014/main" id="{F14E0F0E-B296-5F32-81AA-04FA548D554B}"/>
              </a:ext>
            </a:extLst>
          </p:cNvPr>
          <p:cNvSpPr txBox="1">
            <a:spLocks/>
          </p:cNvSpPr>
          <p:nvPr/>
        </p:nvSpPr>
        <p:spPr bwMode="gray">
          <a:xfrm>
            <a:off x="874711" y="656692"/>
            <a:ext cx="7558670" cy="390295"/>
          </a:xfrm>
          <a:prstGeom prst="rect">
            <a:avLst/>
          </a:prstGeom>
          <a:solidFill>
            <a:schemeClr val="accent1"/>
          </a:solidFill>
        </p:spPr>
        <p:txBody>
          <a:bodyPr vert="horz" wrap="none" lIns="108000" tIns="18000" rIns="72000" bIns="18000" rtlCol="0" anchor="t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3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Herausforderungen während der Wartezeit</a:t>
            </a:r>
          </a:p>
        </p:txBody>
      </p:sp>
      <p:sp>
        <p:nvSpPr>
          <p:cNvPr id="2" name="Inhaltsplatzhalter 4">
            <a:extLst>
              <a:ext uri="{FF2B5EF4-FFF2-40B4-BE49-F238E27FC236}">
                <a16:creationId xmlns:a16="http://schemas.microsoft.com/office/drawing/2014/main" id="{5C9FE54D-ECA6-D21D-404F-F77ADC153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711" y="5648173"/>
            <a:ext cx="9952315" cy="699968"/>
          </a:xfrm>
        </p:spPr>
        <p:txBody>
          <a:bodyPr/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8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</a:rPr>
              <a:t>Über- und Untergewicht sowie Ernährungsstatus stehen in Zusammenhang mit dem Risiko für Komplikationen auf der Warteliste und nach der Transplantation. 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5C2ADBC1-16A8-AEEF-8FA7-1DB8F16AFB0B}"/>
              </a:ext>
            </a:extLst>
          </p:cNvPr>
          <p:cNvGrpSpPr/>
          <p:nvPr/>
        </p:nvGrpSpPr>
        <p:grpSpPr>
          <a:xfrm>
            <a:off x="344557" y="1747710"/>
            <a:ext cx="6162259" cy="3171518"/>
            <a:chOff x="344557" y="1747710"/>
            <a:chExt cx="6162259" cy="3171518"/>
          </a:xfrm>
          <a:scene3d>
            <a:camera prst="perspectiveHeroicExtremeRightFacing" zoom="82000">
              <a:rot lat="21300000" lon="20400000" rev="180000"/>
            </a:camera>
            <a:lightRig rig="morning" dir="t">
              <a:rot lat="0" lon="0" rev="20400000"/>
            </a:lightRig>
          </a:scene3d>
        </p:grpSpPr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EA72D4A3-E7BF-AF66-4B99-25B3C9C0368A}"/>
                </a:ext>
              </a:extLst>
            </p:cNvPr>
            <p:cNvSpPr/>
            <p:nvPr/>
          </p:nvSpPr>
          <p:spPr>
            <a:xfrm>
              <a:off x="1532024" y="3718492"/>
              <a:ext cx="1398833" cy="1200736"/>
            </a:xfrm>
            <a:custGeom>
              <a:avLst/>
              <a:gdLst>
                <a:gd name="connsiteX0" fmla="*/ 0 w 1398833"/>
                <a:gd name="connsiteY0" fmla="*/ 600368 h 1200736"/>
                <a:gd name="connsiteX1" fmla="*/ 300184 w 1398833"/>
                <a:gd name="connsiteY1" fmla="*/ 0 h 1200736"/>
                <a:gd name="connsiteX2" fmla="*/ 1098649 w 1398833"/>
                <a:gd name="connsiteY2" fmla="*/ 0 h 1200736"/>
                <a:gd name="connsiteX3" fmla="*/ 1398833 w 1398833"/>
                <a:gd name="connsiteY3" fmla="*/ 600368 h 1200736"/>
                <a:gd name="connsiteX4" fmla="*/ 1098649 w 1398833"/>
                <a:gd name="connsiteY4" fmla="*/ 1200736 h 1200736"/>
                <a:gd name="connsiteX5" fmla="*/ 300184 w 1398833"/>
                <a:gd name="connsiteY5" fmla="*/ 1200736 h 1200736"/>
                <a:gd name="connsiteX6" fmla="*/ 0 w 1398833"/>
                <a:gd name="connsiteY6" fmla="*/ 600368 h 120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8833" h="1200736">
                  <a:moveTo>
                    <a:pt x="0" y="600368"/>
                  </a:moveTo>
                  <a:lnTo>
                    <a:pt x="300184" y="0"/>
                  </a:lnTo>
                  <a:lnTo>
                    <a:pt x="1098649" y="0"/>
                  </a:lnTo>
                  <a:lnTo>
                    <a:pt x="1398833" y="600368"/>
                  </a:lnTo>
                  <a:lnTo>
                    <a:pt x="1098649" y="1200736"/>
                  </a:lnTo>
                  <a:lnTo>
                    <a:pt x="300184" y="1200736"/>
                  </a:lnTo>
                  <a:lnTo>
                    <a:pt x="0" y="600368"/>
                  </a:lnTo>
                  <a:close/>
                </a:path>
              </a:pathLst>
            </a:custGeom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6631" tIns="206272" rIns="216631" bIns="206272" numCol="1" spcCol="1270" anchor="ctr" anchorCtr="0">
              <a:noAutofit/>
            </a:bodyPr>
            <a:lstStyle/>
            <a:p>
              <a:pPr marL="0" lvl="0" indent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600" kern="1200" dirty="0"/>
                <a:t>Inaktivität</a:t>
              </a:r>
            </a:p>
          </p:txBody>
        </p:sp>
        <p:sp>
          <p:nvSpPr>
            <p:cNvPr id="18" name="Sechseck 17">
              <a:extLst>
                <a:ext uri="{FF2B5EF4-FFF2-40B4-BE49-F238E27FC236}">
                  <a16:creationId xmlns:a16="http://schemas.microsoft.com/office/drawing/2014/main" id="{D552B396-8BD7-9A42-01DE-7523B1AF1769}"/>
                </a:ext>
              </a:extLst>
            </p:cNvPr>
            <p:cNvSpPr/>
            <p:nvPr/>
          </p:nvSpPr>
          <p:spPr>
            <a:xfrm>
              <a:off x="1575776" y="4249087"/>
              <a:ext cx="163299" cy="140815"/>
            </a:xfrm>
            <a:prstGeom prst="hexagon">
              <a:avLst>
                <a:gd name="adj" fmla="val 25000"/>
                <a:gd name="vf" fmla="val 115470"/>
              </a:avLst>
            </a:prstGeom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Sechseck 18">
              <a:extLst>
                <a:ext uri="{FF2B5EF4-FFF2-40B4-BE49-F238E27FC236}">
                  <a16:creationId xmlns:a16="http://schemas.microsoft.com/office/drawing/2014/main" id="{8EABA838-7CE8-AF9E-E3F5-F68DD18940C4}"/>
                </a:ext>
              </a:extLst>
            </p:cNvPr>
            <p:cNvSpPr/>
            <p:nvPr/>
          </p:nvSpPr>
          <p:spPr>
            <a:xfrm>
              <a:off x="344557" y="3065793"/>
              <a:ext cx="1398833" cy="1200736"/>
            </a:xfrm>
            <a:prstGeom prst="hexagon">
              <a:avLst>
                <a:gd name="adj" fmla="val 25000"/>
                <a:gd name="vf" fmla="val 115470"/>
              </a:avLst>
            </a:prstGeom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Sechseck 19">
              <a:extLst>
                <a:ext uri="{FF2B5EF4-FFF2-40B4-BE49-F238E27FC236}">
                  <a16:creationId xmlns:a16="http://schemas.microsoft.com/office/drawing/2014/main" id="{EC2E6A46-2231-8BA3-ACC6-E9DB4DFE40FB}"/>
                </a:ext>
              </a:extLst>
            </p:cNvPr>
            <p:cNvSpPr/>
            <p:nvPr/>
          </p:nvSpPr>
          <p:spPr>
            <a:xfrm>
              <a:off x="1291696" y="4100025"/>
              <a:ext cx="163299" cy="140815"/>
            </a:xfrm>
            <a:prstGeom prst="hexagon">
              <a:avLst>
                <a:gd name="adj" fmla="val 25000"/>
                <a:gd name="vf" fmla="val 115470"/>
              </a:avLst>
            </a:prstGeom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369C7282-6FD3-02D7-B3DE-41F9F830FCFD}"/>
                </a:ext>
              </a:extLst>
            </p:cNvPr>
            <p:cNvSpPr/>
            <p:nvPr/>
          </p:nvSpPr>
          <p:spPr>
            <a:xfrm>
              <a:off x="2718259" y="3056596"/>
              <a:ext cx="1398833" cy="1200736"/>
            </a:xfrm>
            <a:custGeom>
              <a:avLst/>
              <a:gdLst>
                <a:gd name="connsiteX0" fmla="*/ 0 w 1398833"/>
                <a:gd name="connsiteY0" fmla="*/ 600368 h 1200736"/>
                <a:gd name="connsiteX1" fmla="*/ 300184 w 1398833"/>
                <a:gd name="connsiteY1" fmla="*/ 0 h 1200736"/>
                <a:gd name="connsiteX2" fmla="*/ 1098649 w 1398833"/>
                <a:gd name="connsiteY2" fmla="*/ 0 h 1200736"/>
                <a:gd name="connsiteX3" fmla="*/ 1398833 w 1398833"/>
                <a:gd name="connsiteY3" fmla="*/ 600368 h 1200736"/>
                <a:gd name="connsiteX4" fmla="*/ 1098649 w 1398833"/>
                <a:gd name="connsiteY4" fmla="*/ 1200736 h 1200736"/>
                <a:gd name="connsiteX5" fmla="*/ 300184 w 1398833"/>
                <a:gd name="connsiteY5" fmla="*/ 1200736 h 1200736"/>
                <a:gd name="connsiteX6" fmla="*/ 0 w 1398833"/>
                <a:gd name="connsiteY6" fmla="*/ 600368 h 120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8833" h="1200736">
                  <a:moveTo>
                    <a:pt x="0" y="600368"/>
                  </a:moveTo>
                  <a:lnTo>
                    <a:pt x="300184" y="0"/>
                  </a:lnTo>
                  <a:lnTo>
                    <a:pt x="1098649" y="0"/>
                  </a:lnTo>
                  <a:lnTo>
                    <a:pt x="1398833" y="600368"/>
                  </a:lnTo>
                  <a:lnTo>
                    <a:pt x="1098649" y="1200736"/>
                  </a:lnTo>
                  <a:lnTo>
                    <a:pt x="300184" y="1200736"/>
                  </a:lnTo>
                  <a:lnTo>
                    <a:pt x="0" y="600368"/>
                  </a:lnTo>
                  <a:close/>
                </a:path>
              </a:pathLst>
            </a:custGeom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6631" tIns="206272" rIns="216631" bIns="206272" numCol="1" spcCol="1270" anchor="ctr" anchorCtr="0">
              <a:noAutofit/>
            </a:bodyPr>
            <a:lstStyle/>
            <a:p>
              <a:pPr marL="0" lvl="0" indent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600" kern="1200" dirty="0" err="1"/>
                <a:t>Herzin</a:t>
              </a:r>
              <a:r>
                <a:rPr lang="de-DE" sz="1600" kern="1200" dirty="0"/>
                <a:t>-suffizienz</a:t>
              </a:r>
            </a:p>
          </p:txBody>
        </p:sp>
        <p:sp>
          <p:nvSpPr>
            <p:cNvPr id="22" name="Sechseck 21">
              <a:extLst>
                <a:ext uri="{FF2B5EF4-FFF2-40B4-BE49-F238E27FC236}">
                  <a16:creationId xmlns:a16="http://schemas.microsoft.com/office/drawing/2014/main" id="{0D50785A-E24D-3613-A9AD-A3E91675C761}"/>
                </a:ext>
              </a:extLst>
            </p:cNvPr>
            <p:cNvSpPr/>
            <p:nvPr/>
          </p:nvSpPr>
          <p:spPr>
            <a:xfrm>
              <a:off x="3676490" y="4089559"/>
              <a:ext cx="163299" cy="140815"/>
            </a:xfrm>
            <a:prstGeom prst="hexagon">
              <a:avLst>
                <a:gd name="adj" fmla="val 25000"/>
                <a:gd name="vf" fmla="val 115470"/>
              </a:avLst>
            </a:prstGeom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Sechseck 22">
              <a:extLst>
                <a:ext uri="{FF2B5EF4-FFF2-40B4-BE49-F238E27FC236}">
                  <a16:creationId xmlns:a16="http://schemas.microsoft.com/office/drawing/2014/main" id="{9257D878-C69C-1BED-7659-63D095E3DDBC}"/>
                </a:ext>
              </a:extLst>
            </p:cNvPr>
            <p:cNvSpPr/>
            <p:nvPr/>
          </p:nvSpPr>
          <p:spPr>
            <a:xfrm>
              <a:off x="3910656" y="3716589"/>
              <a:ext cx="1398833" cy="1200736"/>
            </a:xfrm>
            <a:prstGeom prst="hexagon">
              <a:avLst>
                <a:gd name="adj" fmla="val 25000"/>
                <a:gd name="vf" fmla="val 115470"/>
              </a:avLst>
            </a:prstGeom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Sechseck 23">
              <a:extLst>
                <a:ext uri="{FF2B5EF4-FFF2-40B4-BE49-F238E27FC236}">
                  <a16:creationId xmlns:a16="http://schemas.microsoft.com/office/drawing/2014/main" id="{9899FE40-B551-EA5F-210E-0B55AB69E3D2}"/>
                </a:ext>
              </a:extLst>
            </p:cNvPr>
            <p:cNvSpPr/>
            <p:nvPr/>
          </p:nvSpPr>
          <p:spPr>
            <a:xfrm>
              <a:off x="3942700" y="4254478"/>
              <a:ext cx="163299" cy="140815"/>
            </a:xfrm>
            <a:prstGeom prst="hexagon">
              <a:avLst>
                <a:gd name="adj" fmla="val 25000"/>
                <a:gd name="vf" fmla="val 115470"/>
              </a:avLst>
            </a:prstGeom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A9656FBB-B098-22BE-753A-8FECE66D96D2}"/>
                </a:ext>
              </a:extLst>
            </p:cNvPr>
            <p:cNvSpPr/>
            <p:nvPr/>
          </p:nvSpPr>
          <p:spPr>
            <a:xfrm>
              <a:off x="1532024" y="2409606"/>
              <a:ext cx="1398833" cy="1200736"/>
            </a:xfrm>
            <a:custGeom>
              <a:avLst/>
              <a:gdLst>
                <a:gd name="connsiteX0" fmla="*/ 0 w 1398833"/>
                <a:gd name="connsiteY0" fmla="*/ 600368 h 1200736"/>
                <a:gd name="connsiteX1" fmla="*/ 300184 w 1398833"/>
                <a:gd name="connsiteY1" fmla="*/ 0 h 1200736"/>
                <a:gd name="connsiteX2" fmla="*/ 1098649 w 1398833"/>
                <a:gd name="connsiteY2" fmla="*/ 0 h 1200736"/>
                <a:gd name="connsiteX3" fmla="*/ 1398833 w 1398833"/>
                <a:gd name="connsiteY3" fmla="*/ 600368 h 1200736"/>
                <a:gd name="connsiteX4" fmla="*/ 1098649 w 1398833"/>
                <a:gd name="connsiteY4" fmla="*/ 1200736 h 1200736"/>
                <a:gd name="connsiteX5" fmla="*/ 300184 w 1398833"/>
                <a:gd name="connsiteY5" fmla="*/ 1200736 h 1200736"/>
                <a:gd name="connsiteX6" fmla="*/ 0 w 1398833"/>
                <a:gd name="connsiteY6" fmla="*/ 600368 h 120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8833" h="1200736">
                  <a:moveTo>
                    <a:pt x="0" y="600368"/>
                  </a:moveTo>
                  <a:lnTo>
                    <a:pt x="300184" y="0"/>
                  </a:lnTo>
                  <a:lnTo>
                    <a:pt x="1098649" y="0"/>
                  </a:lnTo>
                  <a:lnTo>
                    <a:pt x="1398833" y="600368"/>
                  </a:lnTo>
                  <a:lnTo>
                    <a:pt x="1098649" y="1200736"/>
                  </a:lnTo>
                  <a:lnTo>
                    <a:pt x="300184" y="1200736"/>
                  </a:lnTo>
                  <a:lnTo>
                    <a:pt x="0" y="600368"/>
                  </a:lnTo>
                  <a:close/>
                </a:path>
              </a:pathLst>
            </a:custGeom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6631" tIns="206272" rIns="216631" bIns="206272" numCol="1" spcCol="1270" anchor="ctr" anchorCtr="0">
              <a:noAutofit/>
            </a:bodyPr>
            <a:lstStyle/>
            <a:p>
              <a:pPr marL="0" lvl="0" indent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600" kern="1200" dirty="0"/>
                <a:t>Baseline BMI</a:t>
              </a:r>
            </a:p>
          </p:txBody>
        </p:sp>
        <p:sp>
          <p:nvSpPr>
            <p:cNvPr id="26" name="Sechseck 25">
              <a:extLst>
                <a:ext uri="{FF2B5EF4-FFF2-40B4-BE49-F238E27FC236}">
                  <a16:creationId xmlns:a16="http://schemas.microsoft.com/office/drawing/2014/main" id="{D63242BB-C62F-A6D0-E8B0-2C9F0DC1001B}"/>
                </a:ext>
              </a:extLst>
            </p:cNvPr>
            <p:cNvSpPr/>
            <p:nvPr/>
          </p:nvSpPr>
          <p:spPr>
            <a:xfrm>
              <a:off x="2484093" y="2434344"/>
              <a:ext cx="163299" cy="140815"/>
            </a:xfrm>
            <a:prstGeom prst="hexagon">
              <a:avLst>
                <a:gd name="adj" fmla="val 25000"/>
                <a:gd name="vf" fmla="val 115470"/>
              </a:avLst>
            </a:prstGeom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Sechseck 26">
              <a:extLst>
                <a:ext uri="{FF2B5EF4-FFF2-40B4-BE49-F238E27FC236}">
                  <a16:creationId xmlns:a16="http://schemas.microsoft.com/office/drawing/2014/main" id="{24EC6211-B976-336A-1F50-26EA57429A70}"/>
                </a:ext>
              </a:extLst>
            </p:cNvPr>
            <p:cNvSpPr/>
            <p:nvPr/>
          </p:nvSpPr>
          <p:spPr>
            <a:xfrm>
              <a:off x="2718259" y="1747710"/>
              <a:ext cx="1398833" cy="1200736"/>
            </a:xfrm>
            <a:prstGeom prst="hexagon">
              <a:avLst>
                <a:gd name="adj" fmla="val 25000"/>
                <a:gd name="vf" fmla="val 115470"/>
              </a:avLst>
            </a:prstGeom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Sechseck 28">
              <a:extLst>
                <a:ext uri="{FF2B5EF4-FFF2-40B4-BE49-F238E27FC236}">
                  <a16:creationId xmlns:a16="http://schemas.microsoft.com/office/drawing/2014/main" id="{9D019FC8-4C9F-C019-B68B-8EE61301FF18}"/>
                </a:ext>
              </a:extLst>
            </p:cNvPr>
            <p:cNvSpPr/>
            <p:nvPr/>
          </p:nvSpPr>
          <p:spPr>
            <a:xfrm>
              <a:off x="2750303" y="2279891"/>
              <a:ext cx="163299" cy="140815"/>
            </a:xfrm>
            <a:prstGeom prst="hexagon">
              <a:avLst>
                <a:gd name="adj" fmla="val 25000"/>
                <a:gd name="vf" fmla="val 115470"/>
              </a:avLst>
            </a:prstGeom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BDFC8C18-7221-ED05-6CAD-CCC308F83927}"/>
                </a:ext>
              </a:extLst>
            </p:cNvPr>
            <p:cNvSpPr/>
            <p:nvPr/>
          </p:nvSpPr>
          <p:spPr>
            <a:xfrm>
              <a:off x="3910656" y="2407703"/>
              <a:ext cx="1398833" cy="1200736"/>
            </a:xfrm>
            <a:custGeom>
              <a:avLst/>
              <a:gdLst>
                <a:gd name="connsiteX0" fmla="*/ 0 w 1398833"/>
                <a:gd name="connsiteY0" fmla="*/ 600368 h 1200736"/>
                <a:gd name="connsiteX1" fmla="*/ 300184 w 1398833"/>
                <a:gd name="connsiteY1" fmla="*/ 0 h 1200736"/>
                <a:gd name="connsiteX2" fmla="*/ 1098649 w 1398833"/>
                <a:gd name="connsiteY2" fmla="*/ 0 h 1200736"/>
                <a:gd name="connsiteX3" fmla="*/ 1398833 w 1398833"/>
                <a:gd name="connsiteY3" fmla="*/ 600368 h 1200736"/>
                <a:gd name="connsiteX4" fmla="*/ 1098649 w 1398833"/>
                <a:gd name="connsiteY4" fmla="*/ 1200736 h 1200736"/>
                <a:gd name="connsiteX5" fmla="*/ 300184 w 1398833"/>
                <a:gd name="connsiteY5" fmla="*/ 1200736 h 1200736"/>
                <a:gd name="connsiteX6" fmla="*/ 0 w 1398833"/>
                <a:gd name="connsiteY6" fmla="*/ 600368 h 120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8833" h="1200736">
                  <a:moveTo>
                    <a:pt x="0" y="600368"/>
                  </a:moveTo>
                  <a:lnTo>
                    <a:pt x="300184" y="0"/>
                  </a:lnTo>
                  <a:lnTo>
                    <a:pt x="1098649" y="0"/>
                  </a:lnTo>
                  <a:lnTo>
                    <a:pt x="1398833" y="600368"/>
                  </a:lnTo>
                  <a:lnTo>
                    <a:pt x="1098649" y="1200736"/>
                  </a:lnTo>
                  <a:lnTo>
                    <a:pt x="300184" y="1200736"/>
                  </a:lnTo>
                  <a:lnTo>
                    <a:pt x="0" y="600368"/>
                  </a:lnTo>
                  <a:close/>
                </a:path>
              </a:pathLst>
            </a:custGeom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6631" tIns="206272" rIns="216631" bIns="206272" numCol="1" spcCol="1270" anchor="ctr" anchorCtr="0">
              <a:noAutofit/>
            </a:bodyPr>
            <a:lstStyle/>
            <a:p>
              <a:pPr marL="0" lvl="0" indent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600" kern="1200" dirty="0"/>
                <a:t>Psychologische Aspekte</a:t>
              </a:r>
            </a:p>
          </p:txBody>
        </p:sp>
        <p:sp>
          <p:nvSpPr>
            <p:cNvPr id="31" name="Sechseck 30">
              <a:extLst>
                <a:ext uri="{FF2B5EF4-FFF2-40B4-BE49-F238E27FC236}">
                  <a16:creationId xmlns:a16="http://schemas.microsoft.com/office/drawing/2014/main" id="{7318E344-DFF0-1FCA-A1A0-EF1B1E55D1F7}"/>
                </a:ext>
              </a:extLst>
            </p:cNvPr>
            <p:cNvSpPr/>
            <p:nvPr/>
          </p:nvSpPr>
          <p:spPr>
            <a:xfrm>
              <a:off x="5113530" y="2937664"/>
              <a:ext cx="163299" cy="140815"/>
            </a:xfrm>
            <a:prstGeom prst="hexagon">
              <a:avLst>
                <a:gd name="adj" fmla="val 25000"/>
                <a:gd name="vf" fmla="val 115470"/>
              </a:avLst>
            </a:prstGeom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Sechseck 31">
              <a:extLst>
                <a:ext uri="{FF2B5EF4-FFF2-40B4-BE49-F238E27FC236}">
                  <a16:creationId xmlns:a16="http://schemas.microsoft.com/office/drawing/2014/main" id="{60314082-7B3C-55B5-277E-6E294605ED55}"/>
                </a:ext>
              </a:extLst>
            </p:cNvPr>
            <p:cNvSpPr/>
            <p:nvPr/>
          </p:nvSpPr>
          <p:spPr>
            <a:xfrm>
              <a:off x="5107983" y="3067696"/>
              <a:ext cx="1398833" cy="1200736"/>
            </a:xfrm>
            <a:prstGeom prst="hexagon">
              <a:avLst>
                <a:gd name="adj" fmla="val 25000"/>
                <a:gd name="vf" fmla="val 115470"/>
              </a:avLst>
            </a:prstGeom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Sechseck 32">
              <a:extLst>
                <a:ext uri="{FF2B5EF4-FFF2-40B4-BE49-F238E27FC236}">
                  <a16:creationId xmlns:a16="http://schemas.microsoft.com/office/drawing/2014/main" id="{09BB0EC0-DCD1-3856-F001-6AC545D2D96D}"/>
                </a:ext>
              </a:extLst>
            </p:cNvPr>
            <p:cNvSpPr/>
            <p:nvPr/>
          </p:nvSpPr>
          <p:spPr>
            <a:xfrm>
              <a:off x="5390215" y="3088945"/>
              <a:ext cx="163299" cy="140815"/>
            </a:xfrm>
            <a:prstGeom prst="hexagon">
              <a:avLst>
                <a:gd name="adj" fmla="val 25000"/>
                <a:gd name="vf" fmla="val 115470"/>
              </a:avLst>
            </a:prstGeom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1" name="Textfeld 10">
            <a:extLst>
              <a:ext uri="{FF2B5EF4-FFF2-40B4-BE49-F238E27FC236}">
                <a16:creationId xmlns:a16="http://schemas.microsoft.com/office/drawing/2014/main" id="{C4DDB8BB-9E7B-1F9F-875C-E70A519990AC}"/>
              </a:ext>
            </a:extLst>
          </p:cNvPr>
          <p:cNvSpPr txBox="1"/>
          <p:nvPr/>
        </p:nvSpPr>
        <p:spPr>
          <a:xfrm>
            <a:off x="8248650" y="-1295400"/>
            <a:ext cx="1847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de-DE" sz="1500" dirty="0" err="1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BB2D0E0E-4D3F-9357-6257-A3FEBD588008}"/>
              </a:ext>
            </a:extLst>
          </p:cNvPr>
          <p:cNvSpPr txBox="1"/>
          <p:nvPr/>
        </p:nvSpPr>
        <p:spPr>
          <a:xfrm>
            <a:off x="8433381" y="6425762"/>
            <a:ext cx="609814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100" b="0" i="1" u="none" strike="noStrike" dirty="0" err="1">
                <a:solidFill>
                  <a:srgbClr val="212121"/>
                </a:solidFill>
                <a:effectLst/>
              </a:rPr>
              <a:t>Doumouras</a:t>
            </a:r>
            <a:r>
              <a:rPr lang="de-DE" sz="1100" b="0" i="1" u="none" strike="noStrike" dirty="0">
                <a:solidFill>
                  <a:srgbClr val="212121"/>
                </a:solidFill>
                <a:effectLst/>
              </a:rPr>
              <a:t> BS, et al. </a:t>
            </a:r>
            <a:r>
              <a:rPr lang="de-DE" sz="1100" b="0" i="1" u="none" strike="noStrike" dirty="0" err="1">
                <a:solidFill>
                  <a:srgbClr val="212121"/>
                </a:solidFill>
                <a:effectLst/>
              </a:rPr>
              <a:t>Clin</a:t>
            </a:r>
            <a:r>
              <a:rPr lang="de-DE" sz="1100" b="0" i="1" u="none" strike="noStrike" dirty="0">
                <a:solidFill>
                  <a:srgbClr val="212121"/>
                </a:solidFill>
                <a:effectLst/>
              </a:rPr>
              <a:t> Transplant. 2019</a:t>
            </a:r>
            <a:endParaRPr lang="de-DE" sz="1100" i="1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7BA74DC-8DA9-8EEA-5DFA-921EB5081B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6125"/>
            <a:ext cx="65" cy="24494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5870" rIns="0" bIns="-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5" name="Main graphic">
            <a:extLst>
              <a:ext uri="{FF2B5EF4-FFF2-40B4-BE49-F238E27FC236}">
                <a16:creationId xmlns:a16="http://schemas.microsoft.com/office/drawing/2014/main" id="{3E918A3F-467C-073C-9ED3-A6671A2DDF2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6095999" y="1628757"/>
            <a:ext cx="5393635" cy="377209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7862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7A5CD-6DDC-9899-29D2-ECB90D4A9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F0D54D1-28F8-F707-B28C-080C868D2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2" y="656692"/>
            <a:ext cx="8415062" cy="390295"/>
          </a:xfrm>
        </p:spPr>
        <p:txBody>
          <a:bodyPr>
            <a:normAutofit fontScale="90000"/>
          </a:bodyPr>
          <a:lstStyle/>
          <a:p>
            <a:r>
              <a:rPr lang="de-DE" dirty="0"/>
              <a:t>Benefit von Training in Patienten mit Herzinsuffizienz</a:t>
            </a:r>
            <a:br>
              <a:rPr lang="de-DE" dirty="0"/>
            </a:br>
            <a:br>
              <a:rPr lang="de-DE" b="1" dirty="0"/>
            </a:br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A45D520-78CB-B107-C672-72092551A149}"/>
              </a:ext>
            </a:extLst>
          </p:cNvPr>
          <p:cNvSpPr txBox="1"/>
          <p:nvPr/>
        </p:nvSpPr>
        <p:spPr>
          <a:xfrm>
            <a:off x="1492812" y="4118583"/>
            <a:ext cx="8415062" cy="188923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600" dirty="0"/>
              <a:t>Symptomatische Besserung (PROMs)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600" dirty="0"/>
              <a:t>Verbesserung im 6-Minuten-Gehtest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600" dirty="0"/>
              <a:t>Verringerung der Hospitalisierungsraten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600" dirty="0"/>
              <a:t>Echokardiographisch: Verbesserung der LVEF; niedrigere LVEDD und LVESD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600" dirty="0"/>
              <a:t>Verbesserung der maximalen Sauerstoffaufnahme (VO2max) und der FEV1 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CC29B491-3F14-85BF-61E9-F5965D4A2D49}"/>
              </a:ext>
            </a:extLst>
          </p:cNvPr>
          <p:cNvSpPr/>
          <p:nvPr/>
        </p:nvSpPr>
        <p:spPr>
          <a:xfrm>
            <a:off x="6859874" y="6459721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100" dirty="0">
                <a:ea typeface="DengXian"/>
                <a:cs typeface="Arial" panose="020B0604020202020204" pitchFamily="34" charset="0"/>
              </a:rPr>
              <a:t>Hua C et al,. </a:t>
            </a:r>
            <a:r>
              <a:rPr lang="pt-BR" sz="1100" i="1" dirty="0">
                <a:ea typeface="DengXian"/>
                <a:cs typeface="Arial" panose="020B0604020202020204" pitchFamily="34" charset="0"/>
              </a:rPr>
              <a:t>Sci Rep</a:t>
            </a:r>
            <a:r>
              <a:rPr lang="pt-BR" sz="1100" dirty="0">
                <a:ea typeface="DengXian"/>
                <a:cs typeface="Arial" panose="020B0604020202020204" pitchFamily="34" charset="0"/>
              </a:rPr>
              <a:t>.2024; </a:t>
            </a:r>
            <a:r>
              <a:rPr lang="en-US" sz="1100" dirty="0">
                <a:ea typeface="DengXian"/>
                <a:cs typeface="Arial" panose="020B0604020202020204" pitchFamily="34" charset="0"/>
              </a:rPr>
              <a:t>Wang QC, et al. </a:t>
            </a:r>
            <a:r>
              <a:rPr lang="en-US" sz="1100" dirty="0" err="1">
                <a:ea typeface="DengXian"/>
                <a:cs typeface="Arial" panose="020B0604020202020204" pitchFamily="34" charset="0"/>
              </a:rPr>
              <a:t>Clin</a:t>
            </a:r>
            <a:r>
              <a:rPr lang="en-US" sz="1100" dirty="0">
                <a:ea typeface="DengXian"/>
                <a:cs typeface="Arial" panose="020B0604020202020204" pitchFamily="34" charset="0"/>
              </a:rPr>
              <a:t> </a:t>
            </a:r>
            <a:r>
              <a:rPr lang="en-US" sz="1100" dirty="0" err="1">
                <a:ea typeface="DengXian"/>
                <a:cs typeface="Arial" panose="020B0604020202020204" pitchFamily="34" charset="0"/>
              </a:rPr>
              <a:t>Cardiol</a:t>
            </a:r>
            <a:r>
              <a:rPr lang="en-US" sz="1100" dirty="0">
                <a:ea typeface="DengXian"/>
                <a:cs typeface="Arial" panose="020B0604020202020204" pitchFamily="34" charset="0"/>
              </a:rPr>
              <a:t>. Apr 2025</a:t>
            </a:r>
            <a:endParaRPr lang="de-DE" sz="110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601D78B-75AB-F45E-9195-B7690EAB3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1753" y="2942726"/>
            <a:ext cx="3827777" cy="445399"/>
          </a:xfrm>
          <a:prstGeom prst="rect">
            <a:avLst/>
          </a:prstGeom>
        </p:spPr>
      </p:pic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586B8DA3-5E69-F385-3777-3E7F44A35EB6}"/>
              </a:ext>
            </a:extLst>
          </p:cNvPr>
          <p:cNvSpPr/>
          <p:nvPr/>
        </p:nvSpPr>
        <p:spPr>
          <a:xfrm>
            <a:off x="874712" y="3524131"/>
            <a:ext cx="7364032" cy="28983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500" dirty="0" err="1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07BF2FC-3362-A591-B068-20229EE255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2324" y="1645103"/>
            <a:ext cx="3787206" cy="1026684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BFCB0589-3B2F-583B-2214-B6B7E09B8347}"/>
              </a:ext>
            </a:extLst>
          </p:cNvPr>
          <p:cNvSpPr txBox="1"/>
          <p:nvPr/>
        </p:nvSpPr>
        <p:spPr>
          <a:xfrm>
            <a:off x="384313" y="1791057"/>
            <a:ext cx="7526338" cy="1430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de-DE" sz="1500" dirty="0"/>
              <a:t>Ein langfristiges personalisiertes Training ist für alle stabile Patienten empfohlen (außer bei Kontraindikationen), um die Belastbarkeit und QOL zu verbessern und das Risiko für Hospitalisierungen zu reduzieren. </a:t>
            </a:r>
          </a:p>
          <a:p>
            <a:pPr algn="just">
              <a:lnSpc>
                <a:spcPct val="150000"/>
              </a:lnSpc>
            </a:pPr>
            <a:r>
              <a:rPr lang="de-DE" sz="1500" dirty="0"/>
              <a:t>Zuvor sollte ein kardio-pulmonaler Test erfolgen.</a:t>
            </a:r>
          </a:p>
        </p:txBody>
      </p:sp>
    </p:spTree>
    <p:extLst>
      <p:ext uri="{BB962C8B-B14F-4D97-AF65-F5344CB8AC3E}">
        <p14:creationId xmlns:p14="http://schemas.microsoft.com/office/powerpoint/2010/main" val="4167425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4C69F-4163-4481-5020-8D3C8539B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3EB568A-314C-7505-44CA-D5A7E0A26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9ED9FE3-2BFF-FDF5-EDEF-F61D7A622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7A7E8-3F45-46AC-80A6-5B03F18BB502}" type="slidenum">
              <a:rPr lang="de-DE" smtClean="0"/>
              <a:t>5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DADBF59F-57FD-A8B2-A30F-5A294A49F7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4710" y="1046987"/>
            <a:ext cx="6039131" cy="390295"/>
          </a:xfrm>
        </p:spPr>
        <p:txBody>
          <a:bodyPr/>
          <a:lstStyle/>
          <a:p>
            <a:r>
              <a:rPr lang="de-DE" dirty="0"/>
              <a:t>Psychologische Herausforderungen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A538C34D-5F58-14F3-873F-52CDBE7D8B35}"/>
              </a:ext>
            </a:extLst>
          </p:cNvPr>
          <p:cNvSpPr txBox="1"/>
          <p:nvPr/>
        </p:nvSpPr>
        <p:spPr>
          <a:xfrm>
            <a:off x="874709" y="4631648"/>
            <a:ext cx="995851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de-DE" altLang="de-DE" sz="16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</a:rPr>
              <a:t>Prävalenz nimmt mit progredienter Herzinsuffizienz zu (über 35 % bei Angststörungen und über 20 % bei Depressionen auf der Warteliste, bis 40% bei NYHA IV).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altLang="de-DE" sz="1600" dirty="0">
              <a:solidFill>
                <a:srgbClr val="1F1F1F"/>
              </a:solidFill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de-DE" altLang="de-DE" sz="16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</a:rPr>
              <a:t>Signifikanter Anstieg der Depressionen im Verlauf einer viermonatigen Wartezeit.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altLang="de-DE" sz="1600" dirty="0">
              <a:solidFill>
                <a:srgbClr val="1F1F1F"/>
              </a:solidFill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de-DE" altLang="de-DE" sz="16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</a:rPr>
              <a:t>Einschränkungen in den Bereichen soziales Lebens und im Alltag.</a:t>
            </a:r>
            <a:r>
              <a:rPr kumimoji="0" lang="de-DE" altLang="de-D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28" name="Titel 3">
            <a:extLst>
              <a:ext uri="{FF2B5EF4-FFF2-40B4-BE49-F238E27FC236}">
                <a16:creationId xmlns:a16="http://schemas.microsoft.com/office/drawing/2014/main" id="{AEA2BB41-E0AE-7253-00D6-24FB774AB9BD}"/>
              </a:ext>
            </a:extLst>
          </p:cNvPr>
          <p:cNvSpPr txBox="1">
            <a:spLocks/>
          </p:cNvSpPr>
          <p:nvPr/>
        </p:nvSpPr>
        <p:spPr bwMode="gray">
          <a:xfrm>
            <a:off x="874711" y="656692"/>
            <a:ext cx="7407898" cy="390295"/>
          </a:xfrm>
          <a:prstGeom prst="rect">
            <a:avLst/>
          </a:prstGeom>
          <a:solidFill>
            <a:schemeClr val="accent1"/>
          </a:solidFill>
        </p:spPr>
        <p:txBody>
          <a:bodyPr vert="horz" wrap="none" lIns="108000" tIns="18000" rIns="72000" bIns="18000" rtlCol="0" anchor="t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3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Herausforderungen während der Wartezeit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2ABF593-BFE6-1D16-FE69-3468F59A1145}"/>
              </a:ext>
            </a:extLst>
          </p:cNvPr>
          <p:cNvSpPr txBox="1"/>
          <p:nvPr/>
        </p:nvSpPr>
        <p:spPr>
          <a:xfrm>
            <a:off x="4649273" y="6371241"/>
            <a:ext cx="754272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100" b="0" i="1" u="none" strike="noStrike" dirty="0">
                <a:solidFill>
                  <a:srgbClr val="333333"/>
                </a:solidFill>
                <a:effectLst/>
                <a:latin typeface="Elsevier Sans"/>
              </a:rPr>
              <a:t>Weidner, G. et al. The Journal </a:t>
            </a:r>
            <a:r>
              <a:rPr lang="de-DE" sz="1100" b="0" i="1" u="none" strike="noStrike" dirty="0" err="1">
                <a:solidFill>
                  <a:srgbClr val="333333"/>
                </a:solidFill>
                <a:effectLst/>
                <a:latin typeface="Elsevier Sans"/>
              </a:rPr>
              <a:t>of</a:t>
            </a:r>
            <a:r>
              <a:rPr lang="de-DE" sz="1100" b="0" i="1" u="none" strike="noStrike" dirty="0">
                <a:solidFill>
                  <a:srgbClr val="333333"/>
                </a:solidFill>
                <a:effectLst/>
                <a:latin typeface="Elsevier Sans"/>
              </a:rPr>
              <a:t> Heart and Lung Transplantation 2012, </a:t>
            </a:r>
            <a:r>
              <a:rPr lang="de-DE" sz="1100" i="1" dirty="0" err="1"/>
              <a:t>Spaderna</a:t>
            </a:r>
            <a:r>
              <a:rPr lang="de-DE" sz="1100" i="1" dirty="0"/>
              <a:t> H, et t al. J Am Heart </a:t>
            </a:r>
            <a:r>
              <a:rPr lang="de-DE" sz="1100" i="1" dirty="0" err="1"/>
              <a:t>Assoc</a:t>
            </a:r>
            <a:r>
              <a:rPr lang="de-DE" sz="1100" i="1" dirty="0"/>
              <a:t>. 2017</a:t>
            </a:r>
            <a:endParaRPr lang="de-DE" sz="1100" b="0" i="1" u="none" strike="noStrike" dirty="0">
              <a:solidFill>
                <a:srgbClr val="333333"/>
              </a:solidFill>
              <a:effectLst/>
              <a:latin typeface="Elsevier San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71964C0-8C8D-C395-687A-D6CB70434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58525"/>
            <a:ext cx="65" cy="24494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5870" rIns="0" bIns="-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2" name="Picture 4" descr="What is the Connection Between Mental Health Disorders and Heart Disease? |  Ridgeview Institute Smyrna">
            <a:extLst>
              <a:ext uri="{FF2B5EF4-FFF2-40B4-BE49-F238E27FC236}">
                <a16:creationId xmlns:a16="http://schemas.microsoft.com/office/drawing/2014/main" id="{D2E005BD-0155-A567-7E1D-EF172CB35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239" y="1083334"/>
            <a:ext cx="4576761" cy="2697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9E438FC-EFD9-1112-C46E-05BD60E6A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6125"/>
            <a:ext cx="65" cy="24494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5870" rIns="0" bIns="-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3DF4BC22-CB7D-83C1-5085-CAF96049A322}"/>
              </a:ext>
            </a:extLst>
          </p:cNvPr>
          <p:cNvSpPr txBox="1"/>
          <p:nvPr/>
        </p:nvSpPr>
        <p:spPr>
          <a:xfrm>
            <a:off x="874709" y="2303820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180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Bei Patienten mit Herzinsuffizienz sollten </a:t>
            </a:r>
            <a:r>
              <a:rPr kumimoji="0" lang="de-DE" altLang="de-DE" sz="1800" b="1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Angst, Depression und Gebrechlichkeit </a:t>
            </a:r>
            <a:r>
              <a:rPr kumimoji="0" lang="de-DE" altLang="de-DE" sz="180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beurteilt werden, um die Erstellung individueller Behandlungspläne zu unterstützen und Faktoren zu identifizieren, die zu schlechteren Behandlungsergebnissen führen könnten</a:t>
            </a:r>
            <a:r>
              <a:rPr lang="de-DE" altLang="de-DE" dirty="0">
                <a:solidFill>
                  <a:srgbClr val="1F1F1F"/>
                </a:solidFill>
                <a:latin typeface="inherit"/>
              </a:rPr>
              <a:t> (ESC Leitlinie 2026).</a:t>
            </a:r>
            <a:endParaRPr kumimoji="0" lang="de-DE" altLang="de-DE" sz="1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663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C25AAE-3EFD-52F9-E87F-B913A71B5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2" y="656692"/>
            <a:ext cx="4402139" cy="390295"/>
          </a:xfrm>
        </p:spPr>
        <p:txBody>
          <a:bodyPr/>
          <a:lstStyle/>
          <a:p>
            <a:r>
              <a:rPr lang="de-DE" dirty="0" err="1"/>
              <a:t>Prehabilitation</a:t>
            </a:r>
            <a:endParaRPr lang="de-DE" dirty="0"/>
          </a:p>
        </p:txBody>
      </p:sp>
      <p:sp>
        <p:nvSpPr>
          <p:cNvPr id="4" name="Inhaltsplatzhalter 6">
            <a:extLst>
              <a:ext uri="{FF2B5EF4-FFF2-40B4-BE49-F238E27FC236}">
                <a16:creationId xmlns:a16="http://schemas.microsoft.com/office/drawing/2014/main" id="{38C8695D-504B-992A-0315-532F138772EE}"/>
              </a:ext>
            </a:extLst>
          </p:cNvPr>
          <p:cNvSpPr txBox="1">
            <a:spLocks/>
          </p:cNvSpPr>
          <p:nvPr/>
        </p:nvSpPr>
        <p:spPr>
          <a:xfrm>
            <a:off x="874712" y="4675512"/>
            <a:ext cx="10896578" cy="133472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buNone/>
            </a:pPr>
            <a:r>
              <a:rPr lang="de-DE" sz="1800" b="1" dirty="0"/>
              <a:t>Körperliche Aktivität in Form von Prähabilitation kann als Programm zur Verbesserung der funktionellen Leistungsfähigkeit des Patienten vor der Transplantation durchgeführt werden, um die postoperativen Ergebnisse zu optimieren.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7D5A3EE-EE51-1D6C-E947-7ABE32DD73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5655" y="6096406"/>
            <a:ext cx="5765800" cy="647700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0E13D99F-F081-3FD5-3E3C-DE985C363464}"/>
              </a:ext>
            </a:extLst>
          </p:cNvPr>
          <p:cNvSpPr txBox="1"/>
          <p:nvPr/>
        </p:nvSpPr>
        <p:spPr>
          <a:xfrm>
            <a:off x="874712" y="1297074"/>
            <a:ext cx="4402139" cy="294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</a:lstStyle>
          <a:p>
            <a:pPr algn="just">
              <a:lnSpc>
                <a:spcPct val="150000"/>
              </a:lnSpc>
            </a:pPr>
            <a:r>
              <a:rPr lang="de-DE" dirty="0"/>
              <a:t>Eine multimodale Prähabilitation vor einer Herztransplantation wirkt sich positiv auf die kurzfristigen postoperativen Ergebnisse aus, möglicherweise auf die Verbesserung des körperlichen Zustands zurückzuführen ist.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18B83FAF-B048-3463-6EE2-5DC1FDC443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3402" y="1869285"/>
            <a:ext cx="6246081" cy="837649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DC2C2ED9-73FA-FBCA-DC10-1FEE5E109B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3401" y="2772330"/>
            <a:ext cx="6246081" cy="65667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1AD82039-A430-8128-BBF5-19FF25C387F3}"/>
              </a:ext>
            </a:extLst>
          </p:cNvPr>
          <p:cNvSpPr txBox="1"/>
          <p:nvPr/>
        </p:nvSpPr>
        <p:spPr>
          <a:xfrm>
            <a:off x="7845427" y="350655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i="1" dirty="0"/>
              <a:t>(Lopez et al, J </a:t>
            </a:r>
            <a:r>
              <a:rPr lang="de-DE" sz="1800" i="1" dirty="0" err="1"/>
              <a:t>Clin</a:t>
            </a:r>
            <a:r>
              <a:rPr lang="de-DE" sz="1800" i="1" dirty="0"/>
              <a:t> </a:t>
            </a:r>
            <a:r>
              <a:rPr lang="de-DE" sz="1800" i="1" dirty="0" err="1"/>
              <a:t>Med</a:t>
            </a:r>
            <a:r>
              <a:rPr lang="de-DE" sz="1800" i="1" dirty="0"/>
              <a:t> 2023)</a:t>
            </a:r>
            <a:endParaRPr lang="de-DE" dirty="0"/>
          </a:p>
        </p:txBody>
      </p:sp>
      <p:pic>
        <p:nvPicPr>
          <p:cNvPr id="8" name="Grafik 7" descr="Ein Bild, das Text, Screenshot, Schrift, Reihe enthält.&#10;&#10;KI-generierte Inhalte können fehlerhaft sein.">
            <a:extLst>
              <a:ext uri="{FF2B5EF4-FFF2-40B4-BE49-F238E27FC236}">
                <a16:creationId xmlns:a16="http://schemas.microsoft.com/office/drawing/2014/main" id="{5453AB70-8164-BE84-91E2-A57641430E0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5160"/>
          <a:stretch>
            <a:fillRect/>
          </a:stretch>
        </p:blipFill>
        <p:spPr>
          <a:xfrm>
            <a:off x="5403401" y="1256319"/>
            <a:ext cx="6246081" cy="54757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E84E7EF1-4593-DA93-1B38-BE9404881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6125"/>
            <a:ext cx="65" cy="24494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5870" rIns="0" bIns="-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6C375D4D-865A-D963-06AF-26602A57B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156"/>
            <a:ext cx="65" cy="430887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de-DE" altLang="de-DE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529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79CDF-6AAC-F026-CE7F-985CF7BD6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A6ED823-9B79-ACA6-7B80-5451EA38D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1" y="656692"/>
            <a:ext cx="7981905" cy="448208"/>
          </a:xfrm>
        </p:spPr>
        <p:txBody>
          <a:bodyPr>
            <a:normAutofit/>
          </a:bodyPr>
          <a:lstStyle/>
          <a:p>
            <a:r>
              <a:rPr lang="de-DE" dirty="0"/>
              <a:t>Aktiv für die Transplantation : </a:t>
            </a:r>
            <a:r>
              <a:rPr lang="de-DE" dirty="0" err="1"/>
              <a:t>Prehabilitation</a:t>
            </a:r>
            <a:endParaRPr lang="de-DE" dirty="0"/>
          </a:p>
        </p:txBody>
      </p:sp>
      <p:pic>
        <p:nvPicPr>
          <p:cNvPr id="2" name="Picture 2" descr="figure 6">
            <a:extLst>
              <a:ext uri="{FF2B5EF4-FFF2-40B4-BE49-F238E27FC236}">
                <a16:creationId xmlns:a16="http://schemas.microsoft.com/office/drawing/2014/main" id="{B8FE0D52-9419-3826-49BB-6AA74DB8F4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460"/>
          <a:stretch/>
        </p:blipFill>
        <p:spPr bwMode="auto">
          <a:xfrm>
            <a:off x="1776845" y="2198626"/>
            <a:ext cx="8638310" cy="178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E3B81A14-348E-4EB5-4A65-B75A14C40B7C}"/>
              </a:ext>
            </a:extLst>
          </p:cNvPr>
          <p:cNvSpPr txBox="1"/>
          <p:nvPr/>
        </p:nvSpPr>
        <p:spPr>
          <a:xfrm>
            <a:off x="2573382" y="3415937"/>
            <a:ext cx="2235164" cy="3919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sz="15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Individuelles Training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E033196-9E90-97DC-E2A5-667FAAB625E0}"/>
              </a:ext>
            </a:extLst>
          </p:cNvPr>
          <p:cNvSpPr txBox="1"/>
          <p:nvPr/>
        </p:nvSpPr>
        <p:spPr>
          <a:xfrm>
            <a:off x="5090160" y="3497989"/>
            <a:ext cx="1940595" cy="10156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5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Psychologisches Screening und ggf. individuelle Unterstützung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D3B3680-446E-A0C2-D72C-F53B0F43BAD6}"/>
              </a:ext>
            </a:extLst>
          </p:cNvPr>
          <p:cNvSpPr txBox="1"/>
          <p:nvPr/>
        </p:nvSpPr>
        <p:spPr>
          <a:xfrm>
            <a:off x="7429936" y="3296585"/>
            <a:ext cx="2235164" cy="73815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sz="15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Individuelle</a:t>
            </a:r>
          </a:p>
          <a:p>
            <a:pPr algn="ctr">
              <a:lnSpc>
                <a:spcPct val="150000"/>
              </a:lnSpc>
            </a:pPr>
            <a:r>
              <a:rPr lang="de-DE" sz="15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Ernährungsberatung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3BA030D-9321-0895-E550-D2379F8ADDA1}"/>
              </a:ext>
            </a:extLst>
          </p:cNvPr>
          <p:cNvSpPr txBox="1"/>
          <p:nvPr/>
        </p:nvSpPr>
        <p:spPr>
          <a:xfrm>
            <a:off x="364163" y="4816781"/>
            <a:ext cx="297549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500" b="1" dirty="0"/>
              <a:t>Herzinsuffizienzambulanz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CABDF33D-0BF3-A5CF-7DD9-37064C0DEB1B}"/>
              </a:ext>
            </a:extLst>
          </p:cNvPr>
          <p:cNvSpPr txBox="1"/>
          <p:nvPr/>
        </p:nvSpPr>
        <p:spPr>
          <a:xfrm>
            <a:off x="3559027" y="4816781"/>
            <a:ext cx="165782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500" b="1" dirty="0"/>
              <a:t>Herzchirurgie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60C4B78-F37F-B92C-A407-57FC197D2565}"/>
              </a:ext>
            </a:extLst>
          </p:cNvPr>
          <p:cNvSpPr txBox="1"/>
          <p:nvPr/>
        </p:nvSpPr>
        <p:spPr>
          <a:xfrm>
            <a:off x="5436222" y="4816781"/>
            <a:ext cx="198323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500" b="1" dirty="0"/>
              <a:t>Sportkardiologie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47677A55-5AB3-37A9-B809-1370A8386D4E}"/>
              </a:ext>
            </a:extLst>
          </p:cNvPr>
          <p:cNvSpPr txBox="1"/>
          <p:nvPr/>
        </p:nvSpPr>
        <p:spPr>
          <a:xfrm>
            <a:off x="7638826" y="4816780"/>
            <a:ext cx="180690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500" b="1" dirty="0"/>
              <a:t>Psychosomatik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61FCAD6B-BB71-3889-9154-839A77B8F2CD}"/>
              </a:ext>
            </a:extLst>
          </p:cNvPr>
          <p:cNvSpPr txBox="1"/>
          <p:nvPr/>
        </p:nvSpPr>
        <p:spPr>
          <a:xfrm>
            <a:off x="9665100" y="4805969"/>
            <a:ext cx="227979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500" b="1" dirty="0"/>
              <a:t>Ernährungsmedizin</a:t>
            </a:r>
          </a:p>
        </p:txBody>
      </p:sp>
      <p:pic>
        <p:nvPicPr>
          <p:cNvPr id="16" name="Bild 11">
            <a:extLst>
              <a:ext uri="{FF2B5EF4-FFF2-40B4-BE49-F238E27FC236}">
                <a16:creationId xmlns:a16="http://schemas.microsoft.com/office/drawing/2014/main" id="{82EE57F4-2F61-1413-961A-16CDB3757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315" y="5278253"/>
            <a:ext cx="2441205" cy="1322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Grafik 16" descr="Ein Bild, das Text, Schrift, Grafiken, Screenshot enthält.&#10;&#10;KI-generierte Inhalte können fehlerhaft sein.">
            <a:extLst>
              <a:ext uri="{FF2B5EF4-FFF2-40B4-BE49-F238E27FC236}">
                <a16:creationId xmlns:a16="http://schemas.microsoft.com/office/drawing/2014/main" id="{DDA0DC72-99E1-EBFF-8F56-776A5B241B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4988" y="5386625"/>
            <a:ext cx="2683734" cy="1266270"/>
          </a:xfrm>
          <a:prstGeom prst="rect">
            <a:avLst/>
          </a:prstGeom>
        </p:spPr>
      </p:pic>
      <p:pic>
        <p:nvPicPr>
          <p:cNvPr id="18" name="Picture 2" descr="Hände reichen | Allgemein - 13 Stadtbezirke | Stadtbezirke ...">
            <a:extLst>
              <a:ext uri="{FF2B5EF4-FFF2-40B4-BE49-F238E27FC236}">
                <a16:creationId xmlns:a16="http://schemas.microsoft.com/office/drawing/2014/main" id="{F2DA93DA-ECB8-5648-798B-84248719F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247" y="5500662"/>
            <a:ext cx="1383540" cy="103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E4C7832B-1643-7132-4855-D9ADB7AACEA1}"/>
              </a:ext>
            </a:extLst>
          </p:cNvPr>
          <p:cNvSpPr txBox="1"/>
          <p:nvPr/>
        </p:nvSpPr>
        <p:spPr>
          <a:xfrm>
            <a:off x="4808546" y="1792652"/>
            <a:ext cx="2329297" cy="940129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de-DE" sz="15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Prehabilitation</a:t>
            </a:r>
            <a:r>
              <a:rPr lang="de-DE" sz="15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auf der</a:t>
            </a:r>
          </a:p>
          <a:p>
            <a:pPr algn="ctr">
              <a:lnSpc>
                <a:spcPct val="200000"/>
              </a:lnSpc>
            </a:pPr>
            <a:r>
              <a:rPr lang="de-DE" sz="15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Warteliste </a:t>
            </a: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728B31A8-B696-424E-28B3-7647E08FFC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4710" y="1112302"/>
            <a:ext cx="5667234" cy="390295"/>
          </a:xfrm>
        </p:spPr>
        <p:txBody>
          <a:bodyPr/>
          <a:lstStyle/>
          <a:p>
            <a:r>
              <a:rPr lang="de-DE" dirty="0"/>
              <a:t>Interdisziplinäre Teambetreuung</a:t>
            </a:r>
          </a:p>
        </p:txBody>
      </p:sp>
    </p:spTree>
    <p:extLst>
      <p:ext uri="{BB962C8B-B14F-4D97-AF65-F5344CB8AC3E}">
        <p14:creationId xmlns:p14="http://schemas.microsoft.com/office/powerpoint/2010/main" val="2607192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7F6C4CC-5B61-4609-71E8-E24628B2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7A7E8-3F45-46AC-80A6-5B03F18BB502}" type="slidenum">
              <a:rPr lang="de-DE" smtClean="0"/>
              <a:t>8</a:t>
            </a:fld>
            <a:endParaRPr lang="de-DE"/>
          </a:p>
        </p:txBody>
      </p:sp>
      <p:pic>
        <p:nvPicPr>
          <p:cNvPr id="37893" name="Bild 11">
            <a:extLst>
              <a:ext uri="{FF2B5EF4-FFF2-40B4-BE49-F238E27FC236}">
                <a16:creationId xmlns:a16="http://schemas.microsoft.com/office/drawing/2014/main" id="{947CAE0A-468F-1F7F-FC19-038A1EF7D7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611" y="3207025"/>
            <a:ext cx="4921945" cy="2667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EA2E704B-EE20-8B9B-1F70-1FD222594401}"/>
              </a:ext>
            </a:extLst>
          </p:cNvPr>
          <p:cNvSpPr txBox="1"/>
          <p:nvPr/>
        </p:nvSpPr>
        <p:spPr>
          <a:xfrm>
            <a:off x="1663611" y="1190795"/>
            <a:ext cx="95212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/>
              <a:t>Vielen Dank für die Aufmerksamkeit!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FB132147-63FA-5330-D474-D5078E251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6431" y="2990584"/>
            <a:ext cx="4248403" cy="2883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963046"/>
      </p:ext>
    </p:extLst>
  </p:cSld>
  <p:clrMapOvr>
    <a:masterClrMapping/>
  </p:clrMapOvr>
</p:sld>
</file>

<file path=ppt/theme/theme1.xml><?xml version="1.0" encoding="utf-8"?>
<a:theme xmlns:a="http://schemas.openxmlformats.org/drawingml/2006/main" name="LMU">
  <a:themeElements>
    <a:clrScheme name="Benutzerdefiniert 222">
      <a:dk1>
        <a:sysClr val="windowText" lastClr="000000"/>
      </a:dk1>
      <a:lt1>
        <a:sysClr val="window" lastClr="FFFFFF"/>
      </a:lt1>
      <a:dk2>
        <a:srgbClr val="9D9D9D"/>
      </a:dk2>
      <a:lt2>
        <a:srgbClr val="D0D0D0"/>
      </a:lt2>
      <a:accent1>
        <a:srgbClr val="007E36"/>
      </a:accent1>
      <a:accent2>
        <a:srgbClr val="59AB7C"/>
      </a:accent2>
      <a:accent3>
        <a:srgbClr val="A6D2B9"/>
      </a:accent3>
      <a:accent4>
        <a:srgbClr val="A6CA56"/>
      </a:accent4>
      <a:accent5>
        <a:srgbClr val="C5DC91"/>
      </a:accent5>
      <a:accent6>
        <a:srgbClr val="E0ECC4"/>
      </a:accent6>
      <a:hlink>
        <a:srgbClr val="000000"/>
      </a:hlink>
      <a:folHlink>
        <a:srgbClr val="000000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5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1500" dirty="0" err="1" smtClean="0"/>
        </a:defPPr>
      </a:lstStyle>
    </a:txDef>
  </a:objectDefaults>
  <a:extraClrSchemeLst/>
  <a:custClrLst>
    <a:custClr name="Orange">
      <a:srgbClr val="E68200"/>
    </a:custClr>
    <a:custClr name="Orange 65%">
      <a:srgbClr val="EFAE59"/>
    </a:custClr>
    <a:custClr name="Lila">
      <a:srgbClr val="863776"/>
    </a:custClr>
    <a:custClr name="Lila 65%">
      <a:srgbClr val="B07DA6"/>
    </a:custClr>
    <a:custClr name="Gelb">
      <a:srgbClr val="FDC500"/>
    </a:custClr>
    <a:custClr name="Gelb 65%">
      <a:srgbClr val="FED959"/>
    </a:custClr>
    <a:custClr name="Rosa">
      <a:srgbClr val="F6AA8A"/>
    </a:custClr>
    <a:custClr name="Rosa 65%">
      <a:srgbClr val="F9C8B3"/>
    </a:custClr>
    <a:custClr name="Pink">
      <a:srgbClr val="E60060"/>
    </a:custClr>
    <a:custClr name="Pink 65%">
      <a:srgbClr val="EF5997"/>
    </a:custClr>
    <a:custClr name="Rostrot">
      <a:srgbClr val="9C1006"/>
    </a:custClr>
    <a:custClr name="Rostrot 65%">
      <a:srgbClr val="BF635D"/>
    </a:custClr>
    <a:custClr name="Flieder">
      <a:srgbClr val="5F388E"/>
    </a:custClr>
    <a:custClr name="Flieder 65%">
      <a:srgbClr val="977DB5"/>
    </a:custClr>
    <a:custClr name="Hellblau">
      <a:srgbClr val="29BDEF"/>
    </a:custClr>
    <a:custClr name="Hellblau 65%">
      <a:srgbClr val="74D4F5"/>
    </a:custClr>
    <a:custClr name="Petrol">
      <a:srgbClr val="007188"/>
    </a:custClr>
    <a:custClr name="Petrol 65%">
      <a:srgbClr val="59A3B2"/>
    </a:custClr>
    <a:custClr name="Olivgrün">
      <a:srgbClr val="5C6833"/>
    </a:custClr>
    <a:custClr name="Olivgrün 65%">
      <a:srgbClr val="959D7A"/>
    </a:custClr>
    <a:custClr name="Mittelbraun">
      <a:srgbClr val="77482D"/>
    </a:custClr>
    <a:custClr name="Mittelbraun 65%">
      <a:srgbClr val="A68876"/>
    </a:custClr>
  </a:custClrLst>
  <a:extLst>
    <a:ext uri="{05A4C25C-085E-4340-85A3-A5531E510DB2}">
      <thm15:themeFamily xmlns:thm15="http://schemas.microsoft.com/office/thememl/2012/main" name="LMU Klinikum_PowerPoint_16x9.potx" id="{10DD0EC3-A2FC-4DB9-96E2-3E013604DDEB}" vid="{DF7B04B0-7EF3-4205-988B-84CE49114099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432</Words>
  <Application>Microsoft Office PowerPoint</Application>
  <PresentationFormat>Breitbild</PresentationFormat>
  <Paragraphs>61</Paragraphs>
  <Slides>8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8" baseType="lpstr">
      <vt:lpstr>Aptos</vt:lpstr>
      <vt:lpstr>Arial</vt:lpstr>
      <vt:lpstr>DengXian</vt:lpstr>
      <vt:lpstr>DengXian Light</vt:lpstr>
      <vt:lpstr>Elsevier Sans</vt:lpstr>
      <vt:lpstr>inherit</vt:lpstr>
      <vt:lpstr>LMU CompatilFact</vt:lpstr>
      <vt:lpstr>Verdana</vt:lpstr>
      <vt:lpstr>Wingdings</vt:lpstr>
      <vt:lpstr>LMU</vt:lpstr>
      <vt:lpstr>PowerPoint-Präsentation</vt:lpstr>
      <vt:lpstr>Herausforderungen auf der Warteliste</vt:lpstr>
      <vt:lpstr>PowerPoint-Präsentation</vt:lpstr>
      <vt:lpstr>Benefit von Training in Patienten mit Herzinsuffizienz  </vt:lpstr>
      <vt:lpstr>PowerPoint-Präsentation</vt:lpstr>
      <vt:lpstr>Prehabilitation</vt:lpstr>
      <vt:lpstr>Aktiv für die Transplantation : Prehabilitation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Invasive Diagnostik und Therapie der</dc:title>
  <dc:creator>Microsoft Office User</dc:creator>
  <cp:lastModifiedBy>Orban, Madeleine PD Dr.med.</cp:lastModifiedBy>
  <cp:revision>1428</cp:revision>
  <dcterms:created xsi:type="dcterms:W3CDTF">2025-02-07T15:36:21Z</dcterms:created>
  <dcterms:modified xsi:type="dcterms:W3CDTF">2026-09-19T05:54:46Z</dcterms:modified>
</cp:coreProperties>
</file>