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6" r:id="rId2"/>
    <p:sldId id="383" r:id="rId3"/>
    <p:sldId id="388" r:id="rId4"/>
    <p:sldId id="384" r:id="rId5"/>
    <p:sldId id="339" r:id="rId6"/>
    <p:sldId id="389" r:id="rId7"/>
    <p:sldId id="385" r:id="rId8"/>
    <p:sldId id="390" r:id="rId9"/>
    <p:sldId id="391" r:id="rId10"/>
    <p:sldId id="386" r:id="rId11"/>
    <p:sldId id="387" r:id="rId12"/>
    <p:sldId id="368" r:id="rId13"/>
    <p:sldId id="392" r:id="rId14"/>
    <p:sldId id="34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Todesursache: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31-44D6-9303-4C86E8D48C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31-44D6-9303-4C86E8D48C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8C-49B0-802B-DBAA2ABD82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8C-49B0-802B-DBAA2ABD82EE}"/>
              </c:ext>
            </c:extLst>
          </c:dPt>
          <c:cat>
            <c:strRef>
              <c:f>Tabelle1!$A$2:$A$5</c:f>
              <c:strCache>
                <c:ptCount val="3"/>
                <c:pt idx="0">
                  <c:v>Leberversagen</c:v>
                </c:pt>
                <c:pt idx="1">
                  <c:v>andere Ursachen</c:v>
                </c:pt>
                <c:pt idx="2">
                  <c:v>Unbekannt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0.23899999999999999</c:v>
                </c:pt>
                <c:pt idx="1">
                  <c:v>0.63300000000000001</c:v>
                </c:pt>
                <c:pt idx="2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1-44D6-9303-4C86E8D48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6DE-91B7-756DD8348B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6DE-91B7-756DD8348B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6DE-91B7-756DD8348B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98-46DE-91B7-756DD8348B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6DE-91B7-756DD8348BCA}"/>
              </c:ext>
            </c:extLst>
          </c:dPt>
          <c:cat>
            <c:strRef>
              <c:f>Tabelle1!$A$2:$A$6</c:f>
              <c:strCache>
                <c:ptCount val="5"/>
                <c:pt idx="0">
                  <c:v>Infektionen</c:v>
                </c:pt>
                <c:pt idx="1">
                  <c:v>Niere</c:v>
                </c:pt>
                <c:pt idx="2">
                  <c:v>Andere</c:v>
                </c:pt>
                <c:pt idx="3">
                  <c:v>Malignität</c:v>
                </c:pt>
                <c:pt idx="4">
                  <c:v>Kardiovaskulär</c:v>
                </c:pt>
              </c:strCache>
            </c:strRef>
          </c:cat>
          <c:val>
            <c:numRef>
              <c:f>Tabelle1!$B$2:$B$6</c:f>
              <c:numCache>
                <c:formatCode>0.00%</c:formatCode>
                <c:ptCount val="5"/>
                <c:pt idx="0">
                  <c:v>0.251</c:v>
                </c:pt>
                <c:pt idx="1">
                  <c:v>6.8000000000000005E-2</c:v>
                </c:pt>
                <c:pt idx="2">
                  <c:v>0.193</c:v>
                </c:pt>
                <c:pt idx="3">
                  <c:v>0.29499999999999998</c:v>
                </c:pt>
                <c:pt idx="4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6-4150-8E16-C5E4A8C8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A4E4-BC87-4058-A32F-6CC36C1FC697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58375-B0FF-4B50-A89E-6EC3ED3F4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7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1990-1994 transplantierte Patienten mit einem Nachbeobachtung bis 2003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379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,Organbox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,Blood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perfusatereservoir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,Tubing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equipment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e.g.oxygenator,dialysismachine,heatpump,etc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,Terumoapparatusformonitoringgaspartialpressures,pH,temperature,andhematocrit.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,Electronicsandprocessorhousing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,Remotecontrolledinfusionrack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66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,Organbox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,Blood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perfusatereservoir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,Tubing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equipment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e.g.oxygenator,dialysismachine,heatpump,etc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,Terumoapparatusformonitoringgaspartialpressures,pH,temperature,andhematocrit.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,Electronicsandprocessorhousing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,Remotecontrolledinfusionrack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42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Biopsy-proven </a:t>
            </a:r>
            <a:r>
              <a:rPr lang="en-US" sz="1800" dirty="0" err="1"/>
              <a:t>clinTCMR</a:t>
            </a:r>
            <a:r>
              <a:rPr lang="en-US" sz="1800" dirty="0"/>
              <a:t> (bp-</a:t>
            </a:r>
            <a:r>
              <a:rPr lang="en-US" sz="1800" dirty="0" err="1"/>
              <a:t>clinTCMR</a:t>
            </a:r>
            <a:r>
              <a:rPr lang="en-US" sz="1800" dirty="0"/>
              <a:t>) seen in one patient. After </a:t>
            </a:r>
            <a:r>
              <a:rPr lang="en-US" sz="1800" dirty="0" err="1"/>
              <a:t>highdosage</a:t>
            </a:r>
            <a:r>
              <a:rPr lang="en-US" sz="1800" dirty="0"/>
              <a:t> steroids and re-initiation of baseline IS, liver values normalized and are still &lt;1.5× ULN 1 year later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remaining two patients had bp-</a:t>
            </a:r>
            <a:r>
              <a:rPr lang="en-US" sz="1800" dirty="0" err="1"/>
              <a:t>clinTCMR</a:t>
            </a:r>
            <a:r>
              <a:rPr lang="en-US" sz="1800" dirty="0"/>
              <a:t> in the course of severe and finally lethal systemic diseases (pneumocystis pneumonia and recurrent PTLD)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/>
              <a:t>Bp-</a:t>
            </a:r>
            <a:r>
              <a:rPr lang="en-US" sz="1800" dirty="0" err="1"/>
              <a:t>clinTCMR</a:t>
            </a:r>
            <a:r>
              <a:rPr lang="en-US" sz="1800" dirty="0"/>
              <a:t> and liver enzyme elevations as a combined end point was not significantly more prevalent in ALADIN FU with reduced IS (5/69 during 81 patient years of follow-up) compared to pre-ALADIN (4/35 patients; p = .481).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70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1990-1994 transplantierte Patienten mit einem Nachbeobachtung bis 2003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37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1987-2014 in London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56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,Organbox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,Blood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perfusatereservoir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,Tubing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equipment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e.g.oxygenator,dialysismachine,heatpump,etc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,Terumoapparatusformonitoringgaspartialpressures,pH,temperature,andhematocrit.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,Electronicsandprocessorhousing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,Remotecontrolledinfusionrack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28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,Organbox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,Blood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perfusatereservoir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,Tubing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equipment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e.g.oxygenator,dialysismachine,heatpump,etc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,Terumoapparatusformonitoringgaspartialpressures,pH,temperature,andhematocrit.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,Electronicsandprocessorhousing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,Remotecontrolledinfusionrack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02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,Organbox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,Blood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perfusatereservoir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,Tubing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equipment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e.g.oxygenator,dialysismachine,heatpump,etc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,Terumoapparatusformonitoringgaspartialpressures,pH,temperature,andhematocrit.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,Electronicsandprocessorhousing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,Remotecontrolledinfusionrack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9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,Organbox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,Blood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perfusatereservoir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,Tubing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equipment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e.g.oxygenator,dialysismachine,heatpump,etc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,Terumoapparatusformonitoringgaspartialpressures,pH,temperature,andhematocrit.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,Electronicsandprocessorhousing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,Remotecontrolledinfusionrack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76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,Organbox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,Blood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perfusatereservoir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,Tubing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equipment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panel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e.g.oxygenator,dialysismachine,heatpump,etc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,Terumoapparatusformonitoringgaspartialpressures,pH,temperature,andhematocrit.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,Electronicsandprocessorhousing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,Remotecontrolledinfusionrack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39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Biopsy-proven </a:t>
            </a:r>
            <a:r>
              <a:rPr lang="en-US" sz="1800" dirty="0" err="1"/>
              <a:t>clinTCMR</a:t>
            </a:r>
            <a:r>
              <a:rPr lang="en-US" sz="1800" dirty="0"/>
              <a:t> (bp-</a:t>
            </a:r>
            <a:r>
              <a:rPr lang="en-US" sz="1800" dirty="0" err="1"/>
              <a:t>clinTCMR</a:t>
            </a:r>
            <a:r>
              <a:rPr lang="en-US" sz="1800" dirty="0"/>
              <a:t>) seen in one patient. After </a:t>
            </a:r>
            <a:r>
              <a:rPr lang="en-US" sz="1800" dirty="0" err="1"/>
              <a:t>highdosage</a:t>
            </a:r>
            <a:r>
              <a:rPr lang="en-US" sz="1800" dirty="0"/>
              <a:t> steroids and re-initiation of baseline IS, liver values normalized and are still &lt;1.5× ULN 1 year later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remaining two patients had bp-</a:t>
            </a:r>
            <a:r>
              <a:rPr lang="en-US" sz="1800" dirty="0" err="1"/>
              <a:t>clinTCMR</a:t>
            </a:r>
            <a:r>
              <a:rPr lang="en-US" sz="1800" dirty="0"/>
              <a:t> in the course of severe and finally lethal systemic diseases (pneumocystis pneumonia and recurrent PTLD)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/>
              <a:t>Bp-</a:t>
            </a:r>
            <a:r>
              <a:rPr lang="en-US" sz="1800" dirty="0" err="1"/>
              <a:t>clinTCMR</a:t>
            </a:r>
            <a:r>
              <a:rPr lang="en-US" sz="1800" dirty="0"/>
              <a:t> and liver enzyme elevations as a combined end point was not significantly more prevalent in ALADIN FU with reduced IS (5/69 during 81 patient years of follow-up) compared to pre-ALADIN (4/35 patients; p = .481).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8375-B0FF-4B50-A89E-6EC3ED3F478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89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4E3E6FDD-8326-4455-9B45-3D6A75326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1" y="2115666"/>
            <a:ext cx="12191999" cy="474233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8143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5666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680812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2947996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B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45AD1AF-9BB5-45B3-88B8-125F586F5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"/>
            <a:ext cx="6275387" cy="63452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409700"/>
            <a:ext cx="5184775" cy="49355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37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046988"/>
            <a:ext cx="6059487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1DBA08F7-24D3-451C-8C39-58337F02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70531" y="1046988"/>
            <a:ext cx="6021468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401108"/>
            <a:ext cx="5184777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168008" y="4401108"/>
            <a:ext cx="5508055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23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0"/>
            <a:ext cx="12191999" cy="39690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3578765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689140"/>
            <a:ext cx="5400677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3969060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4689140"/>
            <a:ext cx="5184775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B8D8FD5-3CFA-4E30-89FF-BBBED675F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499444" y="288543"/>
            <a:ext cx="1393200" cy="392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75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157513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A869AB4-B38E-4364-8216-34A2E905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046988"/>
            <a:ext cx="10442577" cy="50103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7932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2F3200-F9FF-49A6-8755-9CD09FC97BBD}"/>
              </a:ext>
            </a:extLst>
          </p:cNvPr>
          <p:cNvSpPr/>
          <p:nvPr userDrawn="1"/>
        </p:nvSpPr>
        <p:spPr bwMode="gray">
          <a:xfrm>
            <a:off x="0" y="1628775"/>
            <a:ext cx="12192000" cy="493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D25602F7-1019-4419-8CBC-77FB6A79E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844673"/>
            <a:ext cx="10442577" cy="4500566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7355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41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81924C-F1D8-4FC5-AAC5-8D77A46F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952BB-EE0E-4993-ADDB-5F31FC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62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227687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73016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850735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45D09-4AF9-414C-B6D6-32EF2959C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5FA294-DF66-4F3B-8A92-FCA6D6333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4D3AD5-51B2-497C-A974-B71B9B9A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A57D-ACC5-44D0-A4FB-768F235FA64F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626D2A-FBBD-40B8-BB95-2F9A340F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1420C4-E5B5-45E6-B31F-988FBD67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4CA2-7ED9-46B6-B98F-0A182F5B3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679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4019440"/>
            <a:ext cx="10442575" cy="182767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2794"/>
            <a:ext cx="3173062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675822"/>
            <a:ext cx="2931009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3238850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3629145"/>
            <a:ext cx="2416445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6CD136A-F69F-4B3D-92D9-A7FBBAA0FD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222371"/>
            <a:ext cx="12191999" cy="512286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657225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225301"/>
            <a:ext cx="3214740" cy="572840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1798141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E034FC6-F2CC-4F22-938B-23A0F6B95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75420" y="2065325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9D957E-8690-40AD-9288-E9F315E4B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75420" y="2332509"/>
            <a:ext cx="1482146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</p:spTree>
    <p:extLst>
      <p:ext uri="{BB962C8B-B14F-4D97-AF65-F5344CB8AC3E}">
        <p14:creationId xmlns:p14="http://schemas.microsoft.com/office/powerpoint/2010/main" val="186409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292748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382893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856062"/>
            <a:ext cx="3214740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428902"/>
            <a:ext cx="2967878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992598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69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4A460-FF33-47BF-BF3E-FFCAB3DB2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74713" y="1689062"/>
            <a:ext cx="10801349" cy="4656175"/>
          </a:xfrm>
        </p:spPr>
        <p:txBody>
          <a:bodyPr numCol="2" spcCol="432000"/>
          <a:lstStyle>
            <a:lvl1pPr marL="542925" indent="-542925">
              <a:spcBef>
                <a:spcPts val="2300"/>
              </a:spcBef>
              <a:spcAft>
                <a:spcPts val="0"/>
              </a:spcAft>
              <a:buClr>
                <a:schemeClr val="tx1"/>
              </a:buClr>
              <a:buFont typeface="+mj-lt"/>
              <a:buNone/>
              <a:defRPr/>
            </a:lvl1pPr>
            <a:lvl2pPr marL="714375" indent="-182563">
              <a:spcBef>
                <a:spcPts val="0"/>
              </a:spcBef>
              <a:spcAft>
                <a:spcPts val="0"/>
              </a:spcAft>
              <a:defRPr/>
            </a:lvl2pPr>
            <a:lvl3pPr marL="895350" indent="-176213">
              <a:spcBef>
                <a:spcPts val="0"/>
              </a:spcBef>
              <a:spcAft>
                <a:spcPts val="0"/>
              </a:spcAft>
              <a:defRPr/>
            </a:lvl3pPr>
            <a:lvl4pPr marL="1076325" indent="-182563">
              <a:spcBef>
                <a:spcPts val="0"/>
              </a:spcBef>
              <a:spcAft>
                <a:spcPts val="0"/>
              </a:spcAft>
              <a:defRPr/>
            </a:lvl4pPr>
            <a:lvl5pPr marL="1257300" indent="-176213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76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2BC17D-28C2-4A1D-ADB1-EC4BA1459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4713" y="1689100"/>
            <a:ext cx="10801350" cy="4656138"/>
          </a:xfrm>
        </p:spPr>
        <p:txBody>
          <a:bodyPr numCol="2" spcCol="432000"/>
          <a:lstStyle>
            <a:lvl1pPr>
              <a:spcBef>
                <a:spcPts val="23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71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11819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A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4938645E-C869-4C2C-BAA5-4F022213BE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657225"/>
            <a:ext cx="6275387" cy="568801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266930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Klinik für Allgemein-, Viszeral- und Transplantationschirurgie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657225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160748"/>
            <a:ext cx="5184775" cy="5184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14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3A7E52-0010-4FAE-A229-7061420231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17E96-7B32-4ACE-A4D7-4BBDDEC6A6D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2" y="1689062"/>
            <a:ext cx="10801352" cy="4656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4E57D-F445-4A79-8B2F-722AF627B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Titel | Klinik für Allgemein-, Viszeral- und Transplantationschirurgie | Datum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44F50-CFB5-46D5-993E-2150A031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536" y="6597372"/>
            <a:ext cx="972108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814D4-39E5-4B08-B42A-5BE5625E255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500089" y="288543"/>
            <a:ext cx="1392555" cy="3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3953">
          <p15:clr>
            <a:srgbClr val="F26B43"/>
          </p15:clr>
        </p15:guide>
        <p15:guide id="3" pos="4089">
          <p15:clr>
            <a:srgbClr val="F26B43"/>
          </p15:clr>
        </p15:guide>
        <p15:guide id="4" pos="551">
          <p15:clr>
            <a:srgbClr val="F26B43"/>
          </p15:clr>
        </p15:guide>
        <p15:guide id="6" orient="horz" pos="3997">
          <p15:clr>
            <a:srgbClr val="F26B43"/>
          </p15:clr>
        </p15:guide>
        <p15:guide id="7" pos="3817">
          <p15:clr>
            <a:srgbClr val="F26B43"/>
          </p15:clr>
        </p15:guide>
        <p15:guide id="8" orient="horz" pos="1094">
          <p15:clr>
            <a:srgbClr val="F26B43"/>
          </p15:clr>
        </p15:guide>
        <p15:guide id="9" pos="7355">
          <p15:clr>
            <a:srgbClr val="F26B43"/>
          </p15:clr>
        </p15:guide>
        <p15:guide id="10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12">
            <a:extLst>
              <a:ext uri="{FF2B5EF4-FFF2-40B4-BE49-F238E27FC236}">
                <a16:creationId xmlns:a16="http://schemas.microsoft.com/office/drawing/2014/main" id="{B7FB1025-A17D-4F77-A3F7-8B21252E83A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115666"/>
            <a:ext cx="12191999" cy="474233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76D860C-894F-43B0-A70C-325AC24F8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819" y="1740783"/>
            <a:ext cx="8003039" cy="380480"/>
          </a:xfrm>
        </p:spPr>
        <p:txBody>
          <a:bodyPr/>
          <a:lstStyle/>
          <a:p>
            <a:pPr algn="l"/>
            <a:r>
              <a:rPr lang="de-DE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EDB32F-4BC5-4971-B1B0-8613A5AD2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758" y="2121401"/>
            <a:ext cx="3477633" cy="318924"/>
          </a:xfrm>
        </p:spPr>
        <p:txBody>
          <a:bodyPr/>
          <a:lstStyle/>
          <a:p>
            <a:r>
              <a:rPr lang="de-DE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65D7ADF-EF58-4C5E-BA7C-FDB8D89D50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1819" y="2656115"/>
            <a:ext cx="2795839" cy="221018"/>
          </a:xfrm>
        </p:spPr>
        <p:txBody>
          <a:bodyPr/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Medizinische Klinik und Poliklinik II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3AE7289F-5294-4733-BA15-69B4DCA774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1811" y="2437517"/>
            <a:ext cx="2949279" cy="221018"/>
          </a:xfrm>
        </p:spPr>
        <p:txBody>
          <a:bodyPr/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25.10.2025 | Dr. med.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Mareljic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Nikola</a:t>
            </a:r>
          </a:p>
        </p:txBody>
      </p:sp>
    </p:spTree>
    <p:extLst>
      <p:ext uri="{BB962C8B-B14F-4D97-AF65-F5344CB8AC3E}">
        <p14:creationId xmlns:p14="http://schemas.microsoft.com/office/powerpoint/2010/main" val="343883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082645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BD49F0-1E61-4697-9BEE-316AF832EDAA}"/>
              </a:ext>
            </a:extLst>
          </p:cNvPr>
          <p:cNvSpPr txBox="1"/>
          <p:nvPr/>
        </p:nvSpPr>
        <p:spPr>
          <a:xfrm>
            <a:off x="609600" y="2814036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Reduktion der Therapie in ALADIN FU Kohorte in 62% der Fälle vs. 20% in </a:t>
            </a:r>
            <a:r>
              <a:rPr lang="de-DE" dirty="0" err="1"/>
              <a:t>pre</a:t>
            </a:r>
            <a:r>
              <a:rPr lang="de-DE" dirty="0"/>
              <a:t>-ALADIN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Steigerung der Therapie in ALADIN FU Kohorte in 10% vs. 3% in </a:t>
            </a:r>
            <a:r>
              <a:rPr lang="de-DE" dirty="0" err="1"/>
              <a:t>pre</a:t>
            </a:r>
            <a:r>
              <a:rPr lang="de-DE" dirty="0"/>
              <a:t>-ALADIN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Trotz Reduktion der Therapie kein erhöhtes Auftreten einer Abstoßungsreaktion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500" dirty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8870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082645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48C61BE-4010-4FC7-B9CA-5DAD6EC5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83"/>
          <a:stretch/>
        </p:blipFill>
        <p:spPr>
          <a:xfrm>
            <a:off x="1965922" y="1845354"/>
            <a:ext cx="7662096" cy="433448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775EA40-6DA7-48AB-94F8-FFE9DEC052ED}"/>
              </a:ext>
            </a:extLst>
          </p:cNvPr>
          <p:cNvSpPr txBox="1"/>
          <p:nvPr/>
        </p:nvSpPr>
        <p:spPr>
          <a:xfrm>
            <a:off x="1965922" y="6442502"/>
            <a:ext cx="7783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Saunders EA, Engel B, Höfer A, Hartleben B, Vondran FWR, Richter N, Potthoff A, Zender S, Wedemeyer H, Jaeckel E, Taubert R. Outcome and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safety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surveillance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biopsy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personalized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immunosuppression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program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after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transplantation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. Am J Transplant. 2022 Feb;22(2):519-531.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: 10.1111/ajt.16817.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2021 Sep 13. PMID: 34455702.</a:t>
            </a:r>
            <a:endParaRPr lang="de-DE" sz="7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413E4277-6683-4A18-B06F-86C4D0EE1ACA}"/>
              </a:ext>
            </a:extLst>
          </p:cNvPr>
          <p:cNvCxnSpPr/>
          <p:nvPr/>
        </p:nvCxnSpPr>
        <p:spPr>
          <a:xfrm flipV="1">
            <a:off x="2676525" y="4648200"/>
            <a:ext cx="396000" cy="40005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3C982A4-D093-4A4C-B4B3-2452D69B46AE}"/>
              </a:ext>
            </a:extLst>
          </p:cNvPr>
          <p:cNvCxnSpPr>
            <a:cxnSpLocks/>
          </p:cNvCxnSpPr>
          <p:nvPr/>
        </p:nvCxnSpPr>
        <p:spPr>
          <a:xfrm flipV="1">
            <a:off x="3695700" y="4648200"/>
            <a:ext cx="876300" cy="962025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8C3EB8E-5828-427B-9F82-D511B02CD674}"/>
              </a:ext>
            </a:extLst>
          </p:cNvPr>
          <p:cNvCxnSpPr>
            <a:cxnSpLocks/>
          </p:cNvCxnSpPr>
          <p:nvPr/>
        </p:nvCxnSpPr>
        <p:spPr>
          <a:xfrm flipV="1">
            <a:off x="5324475" y="4648200"/>
            <a:ext cx="771525" cy="881062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A689BFF-F94B-4D36-AE65-3BA3F91A57FA}"/>
              </a:ext>
            </a:extLst>
          </p:cNvPr>
          <p:cNvCxnSpPr>
            <a:cxnSpLocks/>
          </p:cNvCxnSpPr>
          <p:nvPr/>
        </p:nvCxnSpPr>
        <p:spPr>
          <a:xfrm flipV="1">
            <a:off x="7038975" y="4724400"/>
            <a:ext cx="542925" cy="564356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0283EFD-6AB4-492B-B0E7-29786C0207E9}"/>
              </a:ext>
            </a:extLst>
          </p:cNvPr>
          <p:cNvCxnSpPr>
            <a:cxnSpLocks/>
          </p:cNvCxnSpPr>
          <p:nvPr/>
        </p:nvCxnSpPr>
        <p:spPr>
          <a:xfrm flipV="1">
            <a:off x="2897357" y="4686300"/>
            <a:ext cx="903118" cy="92774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55A4A29-2212-40A7-8C26-346DCF3D9BAC}"/>
              </a:ext>
            </a:extLst>
          </p:cNvPr>
          <p:cNvCxnSpPr>
            <a:cxnSpLocks/>
          </p:cNvCxnSpPr>
          <p:nvPr/>
        </p:nvCxnSpPr>
        <p:spPr>
          <a:xfrm flipV="1">
            <a:off x="4421357" y="4686300"/>
            <a:ext cx="903118" cy="94763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EAF795A6-2EFB-4845-AFD3-EC1025CC8B0A}"/>
              </a:ext>
            </a:extLst>
          </p:cNvPr>
          <p:cNvCxnSpPr>
            <a:cxnSpLocks/>
          </p:cNvCxnSpPr>
          <p:nvPr/>
        </p:nvCxnSpPr>
        <p:spPr>
          <a:xfrm flipV="1">
            <a:off x="6267450" y="4648200"/>
            <a:ext cx="581025" cy="6405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EFB518B-3E62-49C1-9345-9A390C876188}"/>
              </a:ext>
            </a:extLst>
          </p:cNvPr>
          <p:cNvCxnSpPr>
            <a:cxnSpLocks/>
          </p:cNvCxnSpPr>
          <p:nvPr/>
        </p:nvCxnSpPr>
        <p:spPr>
          <a:xfrm flipV="1">
            <a:off x="7130341" y="4686300"/>
            <a:ext cx="1232609" cy="132899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D12963E-F372-487E-87A8-08E1F90AC3B3}"/>
              </a:ext>
            </a:extLst>
          </p:cNvPr>
          <p:cNvCxnSpPr>
            <a:cxnSpLocks/>
          </p:cNvCxnSpPr>
          <p:nvPr/>
        </p:nvCxnSpPr>
        <p:spPr>
          <a:xfrm flipV="1">
            <a:off x="8505455" y="4686300"/>
            <a:ext cx="614022" cy="6597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8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DE7490A-54C9-47A1-B8ED-F251008B6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5" b="6407"/>
          <a:stretch/>
        </p:blipFill>
        <p:spPr>
          <a:xfrm>
            <a:off x="5986290" y="1017372"/>
            <a:ext cx="5625446" cy="57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4283A54-6188-444C-BBB6-35601B451705}"/>
              </a:ext>
            </a:extLst>
          </p:cNvPr>
          <p:cNvSpPr txBox="1"/>
          <p:nvPr/>
        </p:nvSpPr>
        <p:spPr>
          <a:xfrm>
            <a:off x="677919" y="3312596"/>
            <a:ext cx="402494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Keine Verschlechterung der Leberwerte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Verbesserung der Nierenwerte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Verbesserung des Cholesterins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19421A-64FF-4D6A-8565-69F96772AB92}"/>
              </a:ext>
            </a:extLst>
          </p:cNvPr>
          <p:cNvSpPr txBox="1"/>
          <p:nvPr/>
        </p:nvSpPr>
        <p:spPr>
          <a:xfrm>
            <a:off x="483103" y="6361874"/>
            <a:ext cx="55031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Saunders EA, Engel B, Höfer A, Hartleben B, Vondran FWR, Richter N, Potthoff A, Zender S, Wedemeyer H, Jaeckel E, Taubert R. Outcome and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safety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surveillance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biopsy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personalized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immunosuppression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program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after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transplantation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. Am J Transplant. 2022 Feb;22(2):519-531.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: 10.1111/ajt.16817.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2021 Sep 13. PMID: 34455702.</a:t>
            </a:r>
            <a:endParaRPr lang="de-DE" sz="7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C171F34-03E8-478A-8F27-6E31B58197F6}"/>
              </a:ext>
            </a:extLst>
          </p:cNvPr>
          <p:cNvCxnSpPr/>
          <p:nvPr/>
        </p:nvCxnSpPr>
        <p:spPr>
          <a:xfrm>
            <a:off x="1066800" y="3571875"/>
            <a:ext cx="3505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EC1D904-3C04-4557-A308-3DC7B5CC41A8}"/>
              </a:ext>
            </a:extLst>
          </p:cNvPr>
          <p:cNvCxnSpPr>
            <a:cxnSpLocks/>
          </p:cNvCxnSpPr>
          <p:nvPr/>
        </p:nvCxnSpPr>
        <p:spPr>
          <a:xfrm>
            <a:off x="6029325" y="1885950"/>
            <a:ext cx="5505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D5875B6-4F72-4E68-9FC6-FFB686A4F708}"/>
              </a:ext>
            </a:extLst>
          </p:cNvPr>
          <p:cNvCxnSpPr>
            <a:cxnSpLocks/>
          </p:cNvCxnSpPr>
          <p:nvPr/>
        </p:nvCxnSpPr>
        <p:spPr>
          <a:xfrm>
            <a:off x="6029325" y="4171950"/>
            <a:ext cx="5505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EE0FD1A-0FFC-45EA-AE3B-6079EEF1222D}"/>
              </a:ext>
            </a:extLst>
          </p:cNvPr>
          <p:cNvCxnSpPr>
            <a:cxnSpLocks/>
          </p:cNvCxnSpPr>
          <p:nvPr/>
        </p:nvCxnSpPr>
        <p:spPr>
          <a:xfrm>
            <a:off x="6029325" y="4210050"/>
            <a:ext cx="5505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6A936D2-77A8-4A4D-A57C-771DF076B5FF}"/>
              </a:ext>
            </a:extLst>
          </p:cNvPr>
          <p:cNvCxnSpPr>
            <a:cxnSpLocks/>
          </p:cNvCxnSpPr>
          <p:nvPr/>
        </p:nvCxnSpPr>
        <p:spPr>
          <a:xfrm>
            <a:off x="6029325" y="4800600"/>
            <a:ext cx="5505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2DC1658-ABDE-43B1-989D-309799B8A62B}"/>
              </a:ext>
            </a:extLst>
          </p:cNvPr>
          <p:cNvCxnSpPr>
            <a:cxnSpLocks/>
          </p:cNvCxnSpPr>
          <p:nvPr/>
        </p:nvCxnSpPr>
        <p:spPr>
          <a:xfrm>
            <a:off x="6029325" y="4838700"/>
            <a:ext cx="550545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2765E34-D862-40DC-988A-A8EA3E2328BC}"/>
              </a:ext>
            </a:extLst>
          </p:cNvPr>
          <p:cNvCxnSpPr>
            <a:cxnSpLocks/>
          </p:cNvCxnSpPr>
          <p:nvPr/>
        </p:nvCxnSpPr>
        <p:spPr>
          <a:xfrm>
            <a:off x="6029325" y="5257800"/>
            <a:ext cx="550545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2A9238E-563B-496D-BED6-4655F513F78C}"/>
              </a:ext>
            </a:extLst>
          </p:cNvPr>
          <p:cNvCxnSpPr>
            <a:cxnSpLocks/>
          </p:cNvCxnSpPr>
          <p:nvPr/>
        </p:nvCxnSpPr>
        <p:spPr>
          <a:xfrm flipV="1">
            <a:off x="6029325" y="4838701"/>
            <a:ext cx="0" cy="41909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22E8804-D616-4AD4-A532-D003F371888E}"/>
              </a:ext>
            </a:extLst>
          </p:cNvPr>
          <p:cNvCxnSpPr>
            <a:cxnSpLocks/>
          </p:cNvCxnSpPr>
          <p:nvPr/>
        </p:nvCxnSpPr>
        <p:spPr>
          <a:xfrm flipV="1">
            <a:off x="11534775" y="4838700"/>
            <a:ext cx="0" cy="41909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F992B56-1E09-4494-BBDC-29287CF068AC}"/>
              </a:ext>
            </a:extLst>
          </p:cNvPr>
          <p:cNvCxnSpPr>
            <a:cxnSpLocks/>
          </p:cNvCxnSpPr>
          <p:nvPr/>
        </p:nvCxnSpPr>
        <p:spPr>
          <a:xfrm>
            <a:off x="1066800" y="4434522"/>
            <a:ext cx="2705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0D74C21-4D24-4800-92DA-D802DCD73357}"/>
              </a:ext>
            </a:extLst>
          </p:cNvPr>
          <p:cNvCxnSpPr>
            <a:cxnSpLocks/>
          </p:cNvCxnSpPr>
          <p:nvPr/>
        </p:nvCxnSpPr>
        <p:spPr>
          <a:xfrm flipH="1" flipV="1">
            <a:off x="11522205" y="1885950"/>
            <a:ext cx="12570" cy="2286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F89AEF5-2BFA-4783-9938-96AB46C31C1C}"/>
              </a:ext>
            </a:extLst>
          </p:cNvPr>
          <p:cNvCxnSpPr>
            <a:cxnSpLocks/>
          </p:cNvCxnSpPr>
          <p:nvPr/>
        </p:nvCxnSpPr>
        <p:spPr>
          <a:xfrm flipH="1" flipV="1">
            <a:off x="6029325" y="1885950"/>
            <a:ext cx="12570" cy="2286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4F6AB2E-486B-47DB-98A3-45E8790EABA6}"/>
              </a:ext>
            </a:extLst>
          </p:cNvPr>
          <p:cNvCxnSpPr>
            <a:cxnSpLocks/>
          </p:cNvCxnSpPr>
          <p:nvPr/>
        </p:nvCxnSpPr>
        <p:spPr>
          <a:xfrm flipH="1" flipV="1">
            <a:off x="11528685" y="4210051"/>
            <a:ext cx="3045" cy="5905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80D904A3-0619-426F-9F59-BF0D99176A12}"/>
              </a:ext>
            </a:extLst>
          </p:cNvPr>
          <p:cNvCxnSpPr>
            <a:cxnSpLocks/>
          </p:cNvCxnSpPr>
          <p:nvPr/>
        </p:nvCxnSpPr>
        <p:spPr>
          <a:xfrm flipH="1" flipV="1">
            <a:off x="6035610" y="4210050"/>
            <a:ext cx="3045" cy="5905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5A8BC72F-C9D0-4EBA-8DDF-1F7BDF7310DF}"/>
              </a:ext>
            </a:extLst>
          </p:cNvPr>
          <p:cNvCxnSpPr>
            <a:cxnSpLocks/>
          </p:cNvCxnSpPr>
          <p:nvPr/>
        </p:nvCxnSpPr>
        <p:spPr>
          <a:xfrm>
            <a:off x="1066800" y="4019550"/>
            <a:ext cx="27051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EE4DB0FD-C4FD-4690-BD3D-A53DCCFCED09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082645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</a:p>
        </p:txBody>
      </p:sp>
      <p:sp>
        <p:nvSpPr>
          <p:cNvPr id="37" name="Titel 2">
            <a:extLst>
              <a:ext uri="{FF2B5EF4-FFF2-40B4-BE49-F238E27FC236}">
                <a16:creationId xmlns:a16="http://schemas.microsoft.com/office/drawing/2014/main" id="{63C817BA-2B5D-4B24-880F-CDA0275ADA03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00BE13A0-0596-4A8A-B320-527DA2271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42930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082645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BD49F0-1E61-4697-9BEE-316AF832EDAA}"/>
              </a:ext>
            </a:extLst>
          </p:cNvPr>
          <p:cNvSpPr txBox="1"/>
          <p:nvPr/>
        </p:nvSpPr>
        <p:spPr>
          <a:xfrm>
            <a:off x="609600" y="2814036"/>
            <a:ext cx="10972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Vorteile der Protokollbiopsie gesteuerten, personalisierten Immunsuppression: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5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500" dirty="0"/>
              <a:t>Bei unauffälliger Biopsie </a:t>
            </a:r>
            <a:r>
              <a:rPr lang="de-DE" sz="1500" dirty="0">
                <a:sym typeface="Wingdings" panose="05000000000000000000" pitchFamily="2" charset="2"/>
              </a:rPr>
              <a:t> Reduktion der Therapie  weniger Nebenwirkungen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500" dirty="0">
              <a:sym typeface="Wingdings" panose="05000000000000000000" pitchFamily="2" charset="2"/>
            </a:endParaRP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sym typeface="Wingdings" panose="05000000000000000000" pitchFamily="2" charset="2"/>
              </a:rPr>
              <a:t>Bei auffälliger Biopsie  Steigerung der Therapie  weniger subklinische Abstoßung  weniger Fibrose/Re-Zirrhose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6948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127B5-A2CD-47E7-9DB4-761E49A45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966" y="2682253"/>
            <a:ext cx="3157032" cy="565146"/>
          </a:xfrm>
        </p:spPr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3CBBF0-EC76-4826-ACAC-8B9DA684D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66" y="3814319"/>
            <a:ext cx="10442575" cy="1907022"/>
          </a:xfrm>
        </p:spPr>
        <p:txBody>
          <a:bodyPr/>
          <a:lstStyle/>
          <a:p>
            <a:r>
              <a:rPr lang="de-DE" dirty="0"/>
              <a:t>E-Mail: Nikola.Mareljic@med.uni-muenchen.de 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D193A8-F013-483B-87F5-0A697F590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966" y="3249173"/>
            <a:ext cx="6306933" cy="565146"/>
          </a:xfrm>
        </p:spPr>
        <p:txBody>
          <a:bodyPr/>
          <a:lstStyle/>
          <a:p>
            <a:r>
              <a:rPr lang="de-DE"/>
              <a:t>für Ihre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98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521868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Hintergrund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246" y="676225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FE23CC2-AA90-4DB7-A8AA-97816251FC4B}"/>
              </a:ext>
            </a:extLst>
          </p:cNvPr>
          <p:cNvGrpSpPr/>
          <p:nvPr/>
        </p:nvGrpSpPr>
        <p:grpSpPr>
          <a:xfrm>
            <a:off x="2385494" y="2502063"/>
            <a:ext cx="7421012" cy="3981760"/>
            <a:chOff x="2589679" y="2333387"/>
            <a:chExt cx="7421012" cy="3981760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41BAA12E-EB39-4913-BBE5-1FF6C67405CF}"/>
                </a:ext>
              </a:extLst>
            </p:cNvPr>
            <p:cNvGrpSpPr/>
            <p:nvPr/>
          </p:nvGrpSpPr>
          <p:grpSpPr>
            <a:xfrm>
              <a:off x="2589680" y="4136995"/>
              <a:ext cx="7421011" cy="2178152"/>
              <a:chOff x="2545292" y="3826276"/>
              <a:chExt cx="7421011" cy="2178152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30886085-FF53-4337-A21F-EED2DFD64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0344"/>
              <a:stretch/>
            </p:blipFill>
            <p:spPr>
              <a:xfrm>
                <a:off x="2545292" y="5598745"/>
                <a:ext cx="7421011" cy="405683"/>
              </a:xfrm>
              <a:prstGeom prst="rect">
                <a:avLst/>
              </a:prstGeom>
            </p:spPr>
          </p:pic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C01DFFD0-EF7C-4F3D-B402-D378BCE5A8E3}"/>
                  </a:ext>
                </a:extLst>
              </p:cNvPr>
              <p:cNvSpPr/>
              <p:nvPr/>
            </p:nvSpPr>
            <p:spPr>
              <a:xfrm>
                <a:off x="4199138" y="3826276"/>
                <a:ext cx="1020932" cy="470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500" dirty="0" err="1"/>
              </a:p>
            </p:txBody>
          </p:sp>
        </p:grp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478BFE22-2975-45D9-AF4B-4E6B498B4A2E}"/>
                </a:ext>
              </a:extLst>
            </p:cNvPr>
            <p:cNvSpPr/>
            <p:nvPr/>
          </p:nvSpPr>
          <p:spPr>
            <a:xfrm>
              <a:off x="2589679" y="2333387"/>
              <a:ext cx="7421011" cy="40568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Häufige Nebenwirkungen unter Einnahme von Immunsuppressiva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CA514A3-556F-4DFE-A0F0-265F2ABC6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0649" y="3845050"/>
              <a:ext cx="1311045" cy="18000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BC90E00-D016-4492-B943-B2E56CF1C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2635" y="4069860"/>
              <a:ext cx="3075097" cy="720000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2A9B10A-3CC6-450C-9956-BE26E56B4DA2}"/>
                </a:ext>
              </a:extLst>
            </p:cNvPr>
            <p:cNvSpPr/>
            <p:nvPr/>
          </p:nvSpPr>
          <p:spPr>
            <a:xfrm>
              <a:off x="2589679" y="3194279"/>
              <a:ext cx="2032986" cy="5437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Post </a:t>
              </a:r>
              <a:r>
                <a:rPr lang="de-DE" sz="1500" dirty="0" err="1"/>
                <a:t>LTx</a:t>
              </a:r>
              <a:r>
                <a:rPr lang="de-DE" sz="1500" dirty="0"/>
                <a:t>-</a:t>
              </a:r>
            </a:p>
            <a:p>
              <a:pPr algn="ctr"/>
              <a:r>
                <a:rPr lang="de-DE" sz="1500" dirty="0"/>
                <a:t>Immunsuppression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A91A92D-9D00-4041-8521-5FD4F7DEE0D7}"/>
                </a:ext>
              </a:extLst>
            </p:cNvPr>
            <p:cNvSpPr/>
            <p:nvPr/>
          </p:nvSpPr>
          <p:spPr>
            <a:xfrm>
              <a:off x="8338678" y="2871022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Diabetes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C33DAE8-200C-4985-8F9D-E3074DFACDAA}"/>
                </a:ext>
              </a:extLst>
            </p:cNvPr>
            <p:cNvSpPr/>
            <p:nvPr/>
          </p:nvSpPr>
          <p:spPr>
            <a:xfrm>
              <a:off x="8338677" y="3207723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Hypertonie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84A9107-9629-4BAB-BC41-FFD9AC4D1980}"/>
                </a:ext>
              </a:extLst>
            </p:cNvPr>
            <p:cNvSpPr/>
            <p:nvPr/>
          </p:nvSpPr>
          <p:spPr>
            <a:xfrm>
              <a:off x="8338676" y="3538918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Dyslipidämie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1A8ACD7-5649-4B41-8252-753E6FCF16BE}"/>
                </a:ext>
              </a:extLst>
            </p:cNvPr>
            <p:cNvSpPr/>
            <p:nvPr/>
          </p:nvSpPr>
          <p:spPr>
            <a:xfrm>
              <a:off x="8338675" y="3869944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Niereninsuffizienz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9ABD0DC-0408-4A37-A457-DA2C87C82F3C}"/>
                </a:ext>
              </a:extLst>
            </p:cNvPr>
            <p:cNvSpPr/>
            <p:nvPr/>
          </p:nvSpPr>
          <p:spPr>
            <a:xfrm>
              <a:off x="8338675" y="4198558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Fettleber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CD37FB8-76A9-4F4D-9F84-876146F29F4D}"/>
                </a:ext>
              </a:extLst>
            </p:cNvPr>
            <p:cNvSpPr/>
            <p:nvPr/>
          </p:nvSpPr>
          <p:spPr>
            <a:xfrm>
              <a:off x="8338674" y="4529907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Osteoporose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F4D1D8C-3754-438C-8BBA-B8CB61C57C0B}"/>
                </a:ext>
              </a:extLst>
            </p:cNvPr>
            <p:cNvSpPr/>
            <p:nvPr/>
          </p:nvSpPr>
          <p:spPr>
            <a:xfrm>
              <a:off x="8338674" y="4866608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Adipositas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A21B5AD-F4B9-48B4-9D9C-1F648AAEE285}"/>
                </a:ext>
              </a:extLst>
            </p:cNvPr>
            <p:cNvSpPr/>
            <p:nvPr/>
          </p:nvSpPr>
          <p:spPr>
            <a:xfrm>
              <a:off x="8338674" y="5197803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Malignität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19B360F-BF31-4D15-AE27-98859AB07A7F}"/>
                </a:ext>
              </a:extLst>
            </p:cNvPr>
            <p:cNvSpPr/>
            <p:nvPr/>
          </p:nvSpPr>
          <p:spPr>
            <a:xfrm>
              <a:off x="8338673" y="5528829"/>
              <a:ext cx="1535837" cy="2649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Infektion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AEE78BFD-AC33-4DE3-91FB-FEC565BEE2AA}"/>
              </a:ext>
            </a:extLst>
          </p:cNvPr>
          <p:cNvSpPr txBox="1"/>
          <p:nvPr/>
        </p:nvSpPr>
        <p:spPr>
          <a:xfrm>
            <a:off x="339063" y="1796922"/>
            <a:ext cx="11477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Deutlich verbessertes Überleben nach Lebertransplantation dank immunsuppressiver Therapie</a:t>
            </a:r>
          </a:p>
        </p:txBody>
      </p:sp>
    </p:spTree>
    <p:extLst>
      <p:ext uri="{BB962C8B-B14F-4D97-AF65-F5344CB8AC3E}">
        <p14:creationId xmlns:p14="http://schemas.microsoft.com/office/powerpoint/2010/main" val="26952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521868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Hintergrund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246" y="676225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C1E7F54-6921-437C-8C11-8834E6D8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794" y="2168412"/>
            <a:ext cx="5776616" cy="288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3D5748D8-B374-4F93-BC5C-D1DE533D7D1D}"/>
              </a:ext>
            </a:extLst>
          </p:cNvPr>
          <p:cNvSpPr txBox="1"/>
          <p:nvPr/>
        </p:nvSpPr>
        <p:spPr>
          <a:xfrm>
            <a:off x="85343" y="6542168"/>
            <a:ext cx="1180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Watt KD, Pedersen RA, Kremers WK, Heimbach JK, Charlton MR. Evolution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of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causes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and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risk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factors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for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mortality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post-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liver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transplant: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results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of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the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NIDDK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long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-term follow-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up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study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. Am J Transplant. 2010 Jun;10(6):1420-7.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doi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: 10.1111/j.1600-6143.2010.03126.x. </a:t>
            </a:r>
            <a:r>
              <a:rPr lang="de-DE" altLang="de-DE" sz="700" dirty="0" err="1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Epub</a:t>
            </a:r>
            <a:r>
              <a:rPr lang="de-DE" altLang="de-DE" sz="700" dirty="0">
                <a:solidFill>
                  <a:srgbClr val="1C1C1C"/>
                </a:solidFill>
                <a:ea typeface="ヒラギノ角ゴ Pro W3"/>
                <a:cs typeface="Arial" panose="020B0604020202020204" pitchFamily="34" charset="0"/>
              </a:rPr>
              <a:t> 2010 May 10. PMID: 20486907; PMCID: PMC2891375.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0C3467C-5C4E-4A51-8E97-27D4729897F4}"/>
              </a:ext>
            </a:extLst>
          </p:cNvPr>
          <p:cNvSpPr txBox="1"/>
          <p:nvPr/>
        </p:nvSpPr>
        <p:spPr>
          <a:xfrm>
            <a:off x="339063" y="2131084"/>
            <a:ext cx="5333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Haupt-Todesursache Jahr 1-3: </a:t>
            </a:r>
          </a:p>
          <a:p>
            <a:pPr algn="l">
              <a:buClr>
                <a:schemeClr val="accent1"/>
              </a:buClr>
            </a:pPr>
            <a:endParaRPr lang="de-DE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Infektionen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Haupt-Todesursachen Jahr 4-7:</a:t>
            </a:r>
          </a:p>
          <a:p>
            <a:pPr algn="l">
              <a:buClr>
                <a:schemeClr val="accent1"/>
              </a:buClr>
            </a:pPr>
            <a:endParaRPr lang="de-DE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Malignität, kardiovaskuläre Ereignisse, Leberbversagen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Haupt-Todesursachen Jahr 8-12:</a:t>
            </a:r>
          </a:p>
          <a:p>
            <a:pPr algn="l">
              <a:buClr>
                <a:schemeClr val="accent1"/>
              </a:buClr>
            </a:pPr>
            <a:endParaRPr lang="de-DE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Leberversagen, Nierenversagen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9F39A51-E808-45DE-9F80-0CB6DFBA6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139514"/>
              </p:ext>
            </p:extLst>
          </p:nvPr>
        </p:nvGraphicFramePr>
        <p:xfrm>
          <a:off x="5460670" y="2304895"/>
          <a:ext cx="302895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244F7EF-A1C6-4C6E-A197-4A248D45256D}"/>
              </a:ext>
            </a:extLst>
          </p:cNvPr>
          <p:cNvSpPr txBox="1"/>
          <p:nvPr/>
        </p:nvSpPr>
        <p:spPr>
          <a:xfrm>
            <a:off x="5672831" y="3331413"/>
            <a:ext cx="1319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Leberversagen</a:t>
            </a:r>
            <a:endParaRPr lang="de-DE" sz="15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53A8B5-D803-41C2-8CC7-6FB60CB480D1}"/>
              </a:ext>
            </a:extLst>
          </p:cNvPr>
          <p:cNvSpPr txBox="1"/>
          <p:nvPr/>
        </p:nvSpPr>
        <p:spPr>
          <a:xfrm>
            <a:off x="7135663" y="382057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Andere</a:t>
            </a:r>
          </a:p>
          <a:p>
            <a:pPr algn="ctr"/>
            <a:r>
              <a:rPr lang="de-DE" sz="1200" dirty="0"/>
              <a:t>Ursachen</a:t>
            </a:r>
            <a:endParaRPr lang="de-DE" sz="15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052C7B1-41F5-4065-8346-07F9518C0C57}"/>
              </a:ext>
            </a:extLst>
          </p:cNvPr>
          <p:cNvSpPr txBox="1"/>
          <p:nvPr/>
        </p:nvSpPr>
        <p:spPr>
          <a:xfrm>
            <a:off x="5661480" y="405141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Unbekannt</a:t>
            </a:r>
            <a:endParaRPr lang="de-DE" sz="1500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5EFA009D-3856-4141-A0D5-32DB7C9F9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889788"/>
              </p:ext>
            </p:extLst>
          </p:nvPr>
        </p:nvGraphicFramePr>
        <p:xfrm>
          <a:off x="7324501" y="2394895"/>
          <a:ext cx="577661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8C322E98-ECA6-425E-8082-1336B20D4DF7}"/>
              </a:ext>
            </a:extLst>
          </p:cNvPr>
          <p:cNvSpPr txBox="1"/>
          <p:nvPr/>
        </p:nvSpPr>
        <p:spPr>
          <a:xfrm>
            <a:off x="9036421" y="3039025"/>
            <a:ext cx="1239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err="1"/>
              <a:t>Kardiovasuläre</a:t>
            </a:r>
            <a:endParaRPr lang="de-DE" sz="1100" dirty="0"/>
          </a:p>
          <a:p>
            <a:pPr algn="ctr"/>
            <a:r>
              <a:rPr lang="de-DE" sz="1100" dirty="0"/>
              <a:t>Ereignisse</a:t>
            </a:r>
            <a:endParaRPr lang="de-DE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8F8FD21-654F-40CF-95F4-CE8F90AC8CAB}"/>
              </a:ext>
            </a:extLst>
          </p:cNvPr>
          <p:cNvSpPr txBox="1"/>
          <p:nvPr/>
        </p:nvSpPr>
        <p:spPr>
          <a:xfrm>
            <a:off x="10306141" y="3290500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Infektionen</a:t>
            </a:r>
            <a:endParaRPr lang="de-DE" sz="15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7D2B80-A4AE-4A64-9370-24AF8123B6CB}"/>
              </a:ext>
            </a:extLst>
          </p:cNvPr>
          <p:cNvSpPr txBox="1"/>
          <p:nvPr/>
        </p:nvSpPr>
        <p:spPr>
          <a:xfrm rot="1124149">
            <a:off x="10407013" y="4016343"/>
            <a:ext cx="12426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000" dirty="0"/>
              <a:t>Nierenversagen</a:t>
            </a:r>
            <a:endParaRPr lang="de-DE" sz="15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E4F9497-FC5F-4D51-BD53-E77471E46F2D}"/>
              </a:ext>
            </a:extLst>
          </p:cNvPr>
          <p:cNvSpPr txBox="1"/>
          <p:nvPr/>
        </p:nvSpPr>
        <p:spPr>
          <a:xfrm>
            <a:off x="10306141" y="4544740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Andere</a:t>
            </a:r>
            <a:endParaRPr lang="de-DE" sz="15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98AF7DF-20E5-41CE-95D6-83E8F6DF4E11}"/>
              </a:ext>
            </a:extLst>
          </p:cNvPr>
          <p:cNvSpPr txBox="1"/>
          <p:nvPr/>
        </p:nvSpPr>
        <p:spPr>
          <a:xfrm>
            <a:off x="9102681" y="4186105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Malignität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41901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086" y="6597372"/>
            <a:ext cx="972108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521868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Hintergrund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E39687-154E-4304-8D2F-DD8EC88E4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706"/>
          <a:stretch/>
        </p:blipFill>
        <p:spPr>
          <a:xfrm>
            <a:off x="6408449" y="1446569"/>
            <a:ext cx="1373476" cy="504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24BD1E5-2322-4D18-A704-952D4B4F4ACA}"/>
              </a:ext>
            </a:extLst>
          </p:cNvPr>
          <p:cNvSpPr txBox="1"/>
          <p:nvPr/>
        </p:nvSpPr>
        <p:spPr>
          <a:xfrm>
            <a:off x="6411840" y="6353807"/>
            <a:ext cx="3787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/>
              <a:t>Neves Souza L, de Martino RB, Sanchez-</a:t>
            </a:r>
            <a:r>
              <a:rPr lang="de-DE" sz="600" dirty="0" err="1"/>
              <a:t>Fueyo</a:t>
            </a:r>
            <a:r>
              <a:rPr lang="de-DE" sz="600" dirty="0"/>
              <a:t> A, </a:t>
            </a:r>
            <a:r>
              <a:rPr lang="de-DE" sz="600" dirty="0" err="1"/>
              <a:t>Rela</a:t>
            </a:r>
            <a:r>
              <a:rPr lang="de-DE" sz="600" dirty="0"/>
              <a:t> M, </a:t>
            </a:r>
            <a:r>
              <a:rPr lang="de-DE" sz="600" dirty="0" err="1"/>
              <a:t>Dhawan</a:t>
            </a:r>
            <a:r>
              <a:rPr lang="de-DE" sz="600" dirty="0"/>
              <a:t> A, O'Grady J, Heaton N, </a:t>
            </a:r>
            <a:r>
              <a:rPr lang="de-DE" sz="600" dirty="0" err="1"/>
              <a:t>Quaglia</a:t>
            </a:r>
            <a:r>
              <a:rPr lang="de-DE" sz="600" dirty="0"/>
              <a:t> A. </a:t>
            </a:r>
            <a:r>
              <a:rPr lang="de-DE" sz="600" dirty="0" err="1"/>
              <a:t>Histopathology</a:t>
            </a:r>
            <a:r>
              <a:rPr lang="de-DE" sz="600" dirty="0"/>
              <a:t> </a:t>
            </a:r>
            <a:r>
              <a:rPr lang="de-DE" sz="600" dirty="0" err="1"/>
              <a:t>of</a:t>
            </a:r>
            <a:r>
              <a:rPr lang="de-DE" sz="600" dirty="0"/>
              <a:t> 460 </a:t>
            </a:r>
            <a:r>
              <a:rPr lang="de-DE" sz="600" dirty="0" err="1"/>
              <a:t>liver</a:t>
            </a:r>
            <a:r>
              <a:rPr lang="de-DE" sz="600" dirty="0"/>
              <a:t> allografts </a:t>
            </a:r>
            <a:r>
              <a:rPr lang="de-DE" sz="600" dirty="0" err="1"/>
              <a:t>removed</a:t>
            </a:r>
            <a:r>
              <a:rPr lang="de-DE" sz="600" dirty="0"/>
              <a:t> at </a:t>
            </a:r>
            <a:r>
              <a:rPr lang="de-DE" sz="600" dirty="0" err="1"/>
              <a:t>retransplantation</a:t>
            </a:r>
            <a:r>
              <a:rPr lang="de-DE" sz="600" dirty="0"/>
              <a:t>: A shift in </a:t>
            </a:r>
            <a:r>
              <a:rPr lang="de-DE" sz="600" dirty="0" err="1"/>
              <a:t>disease</a:t>
            </a:r>
            <a:r>
              <a:rPr lang="de-DE" sz="600" dirty="0"/>
              <a:t> </a:t>
            </a:r>
            <a:r>
              <a:rPr lang="de-DE" sz="600" dirty="0" err="1"/>
              <a:t>patterns</a:t>
            </a:r>
            <a:r>
              <a:rPr lang="de-DE" sz="600" dirty="0"/>
              <a:t> </a:t>
            </a:r>
            <a:r>
              <a:rPr lang="de-DE" sz="600" dirty="0" err="1"/>
              <a:t>over</a:t>
            </a:r>
            <a:r>
              <a:rPr lang="de-DE" sz="600" dirty="0"/>
              <a:t> 27 </a:t>
            </a:r>
            <a:r>
              <a:rPr lang="de-DE" sz="600" dirty="0" err="1"/>
              <a:t>years</a:t>
            </a:r>
            <a:r>
              <a:rPr lang="de-DE" sz="600" dirty="0"/>
              <a:t>. </a:t>
            </a:r>
            <a:r>
              <a:rPr lang="de-DE" sz="600" dirty="0" err="1"/>
              <a:t>Clin</a:t>
            </a:r>
            <a:r>
              <a:rPr lang="de-DE" sz="600" dirty="0"/>
              <a:t> Transplant. 2018 Apr;32(4):e13227. </a:t>
            </a:r>
            <a:r>
              <a:rPr lang="de-DE" sz="600" dirty="0" err="1"/>
              <a:t>doi</a:t>
            </a:r>
            <a:r>
              <a:rPr lang="de-DE" sz="600" dirty="0"/>
              <a:t>: 10.1111/ctr.13227. </a:t>
            </a:r>
            <a:r>
              <a:rPr lang="de-DE" sz="600" dirty="0" err="1"/>
              <a:t>Epub</a:t>
            </a:r>
            <a:r>
              <a:rPr lang="de-DE" sz="600" dirty="0"/>
              <a:t> 2018 Mar 23. PMID: 29478248.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71AFEF-E7DB-4124-9AC8-DD4629CA1D22}"/>
              </a:ext>
            </a:extLst>
          </p:cNvPr>
          <p:cNvSpPr txBox="1"/>
          <p:nvPr/>
        </p:nvSpPr>
        <p:spPr>
          <a:xfrm>
            <a:off x="338599" y="2425589"/>
            <a:ext cx="5333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Geringe akute zelluläre Abstoßung (ACR)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Verbesserte chronische Abstoßung im Verlauf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Anstieg der chronischen Leberfibrose/Re-Zirrhose (CFH)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FD96BE7-69A1-48FA-A7D7-5A1AF72BFAA7}"/>
              </a:ext>
            </a:extLst>
          </p:cNvPr>
          <p:cNvSpPr/>
          <p:nvPr/>
        </p:nvSpPr>
        <p:spPr>
          <a:xfrm>
            <a:off x="9516478" y="1872893"/>
            <a:ext cx="132347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DE6718C-0AED-49E9-AEDC-20C19698D3FD}"/>
              </a:ext>
            </a:extLst>
          </p:cNvPr>
          <p:cNvSpPr/>
          <p:nvPr/>
        </p:nvSpPr>
        <p:spPr>
          <a:xfrm>
            <a:off x="9516478" y="2131084"/>
            <a:ext cx="132347" cy="123825"/>
          </a:xfrm>
          <a:prstGeom prst="rect">
            <a:avLst/>
          </a:prstGeom>
          <a:solidFill>
            <a:srgbClr val="E6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07C0A5B-ED9C-408B-B829-178BFBDD9F84}"/>
              </a:ext>
            </a:extLst>
          </p:cNvPr>
          <p:cNvSpPr/>
          <p:nvPr/>
        </p:nvSpPr>
        <p:spPr>
          <a:xfrm>
            <a:off x="9516477" y="2389275"/>
            <a:ext cx="132347" cy="123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1B934E-6172-4EDF-BBCD-151C53315FD4}"/>
              </a:ext>
            </a:extLst>
          </p:cNvPr>
          <p:cNvSpPr txBox="1"/>
          <p:nvPr/>
        </p:nvSpPr>
        <p:spPr>
          <a:xfrm>
            <a:off x="9648824" y="1773222"/>
            <a:ext cx="1536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Zeitraum ‘87-‘94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8B32254-850F-4FE3-8908-395BB05D88C7}"/>
              </a:ext>
            </a:extLst>
          </p:cNvPr>
          <p:cNvSpPr txBox="1"/>
          <p:nvPr/>
        </p:nvSpPr>
        <p:spPr>
          <a:xfrm>
            <a:off x="9639745" y="2031413"/>
            <a:ext cx="1536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Zeitraum ‘95-‘01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673631F-AB29-46A7-BEA3-94BA3E389F18}"/>
              </a:ext>
            </a:extLst>
          </p:cNvPr>
          <p:cNvSpPr txBox="1"/>
          <p:nvPr/>
        </p:nvSpPr>
        <p:spPr>
          <a:xfrm>
            <a:off x="9639744" y="2287090"/>
            <a:ext cx="1536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Zeitraum ‘02-‘14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19D3DAC-1C6A-4B6E-A76C-ABFC814AA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7" r="53524"/>
          <a:stretch/>
        </p:blipFill>
        <p:spPr>
          <a:xfrm>
            <a:off x="7781924" y="1446569"/>
            <a:ext cx="167740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1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262182" cy="405683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74E7648-2874-4152-A081-493DF417774C}"/>
              </a:ext>
            </a:extLst>
          </p:cNvPr>
          <p:cNvSpPr txBox="1"/>
          <p:nvPr/>
        </p:nvSpPr>
        <p:spPr>
          <a:xfrm>
            <a:off x="609600" y="2814036"/>
            <a:ext cx="10972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Nicht-invasive Verfahren (u.a. Leberwerte, DSA, </a:t>
            </a:r>
            <a:r>
              <a:rPr lang="de-DE" dirty="0" err="1"/>
              <a:t>Elastografie</a:t>
            </a:r>
            <a:r>
              <a:rPr lang="de-DE" dirty="0"/>
              <a:t>) ungeeignet zur Erkennung von subklinischer Abstoßung und Fibrose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Biospie</a:t>
            </a:r>
            <a:r>
              <a:rPr lang="de-DE" dirty="0">
                <a:sym typeface="Wingdings" panose="05000000000000000000" pitchFamily="2" charset="2"/>
              </a:rPr>
              <a:t> als Goldstandard</a:t>
            </a: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Protokollbiopsie zu festgelegten Zeitpunkten nach Lebertransplantation (1, 3, 5 und 10 Jahre)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Steuerung der Immuntherapie anhand des histopathologischen Befundes der Protokollbiopsie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500" dirty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41102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262182" cy="405683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1D3FA1-AFFB-4D9C-BDE4-5EB03B3BE506}"/>
              </a:ext>
            </a:extLst>
          </p:cNvPr>
          <p:cNvGrpSpPr/>
          <p:nvPr/>
        </p:nvGrpSpPr>
        <p:grpSpPr>
          <a:xfrm>
            <a:off x="1489035" y="2076450"/>
            <a:ext cx="9134475" cy="3912119"/>
            <a:chOff x="990600" y="2000250"/>
            <a:chExt cx="9134475" cy="3912119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47C3FDA-EC2C-4837-849B-2A3CBB0E7876}"/>
                </a:ext>
              </a:extLst>
            </p:cNvPr>
            <p:cNvSpPr txBox="1"/>
            <p:nvPr/>
          </p:nvSpPr>
          <p:spPr>
            <a:xfrm>
              <a:off x="990600" y="5604592"/>
              <a:ext cx="913447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Saunders EA, Engel B, Höfer A, Hartleben B, Vondran FWR, Richter N, Potthoff A, Zender S, Wedemeyer H, Jaeckel E, Taubert R. Outcome and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safety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of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a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surveillance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biopsy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guided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personalized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immunosuppression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program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after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liver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transplantation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. Am J Transplant. 2022 Feb;22(2):519-531.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doi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: 10.1111/ajt.16817. </a:t>
              </a:r>
              <a:r>
                <a:rPr lang="de-DE" sz="700" b="0" i="0" dirty="0" err="1">
                  <a:solidFill>
                    <a:srgbClr val="212121"/>
                  </a:solidFill>
                  <a:effectLst/>
                  <a:latin typeface="BlinkMacSystemFont"/>
                </a:rPr>
                <a:t>Epub</a:t>
              </a:r>
              <a:r>
                <a:rPr lang="de-DE" sz="700" b="0" i="0" dirty="0">
                  <a:solidFill>
                    <a:srgbClr val="212121"/>
                  </a:solidFill>
                  <a:effectLst/>
                  <a:latin typeface="BlinkMacSystemFont"/>
                </a:rPr>
                <a:t> 2021 Sep 13. PMID: 34455702.</a:t>
              </a:r>
              <a:endParaRPr lang="de-DE" sz="700" dirty="0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FBEA083E-7500-43D9-8910-F6049BFFFB53}"/>
                </a:ext>
              </a:extLst>
            </p:cNvPr>
            <p:cNvSpPr/>
            <p:nvPr/>
          </p:nvSpPr>
          <p:spPr>
            <a:xfrm>
              <a:off x="2562226" y="2000250"/>
              <a:ext cx="5313786" cy="733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/>
                <a:t>Steroide &lt; 16 Wochen + </a:t>
              </a:r>
            </a:p>
            <a:p>
              <a:pPr algn="ctr"/>
              <a:r>
                <a:rPr lang="de-DE" sz="1400" dirty="0"/>
                <a:t>Tacrolimus 5-8ng/ml + </a:t>
              </a:r>
            </a:p>
            <a:p>
              <a:pPr algn="ctr"/>
              <a:r>
                <a:rPr lang="de-DE" sz="1400" dirty="0"/>
                <a:t>MMF 500-1000mg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19FB1C9-BBDC-425C-BC31-11A747BAFCFF}"/>
                </a:ext>
              </a:extLst>
            </p:cNvPr>
            <p:cNvSpPr/>
            <p:nvPr/>
          </p:nvSpPr>
          <p:spPr>
            <a:xfrm>
              <a:off x="1112797" y="2085975"/>
              <a:ext cx="1149972" cy="533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500" dirty="0"/>
                <a:t>1.Jahr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27F6E4B-171E-419B-82D0-76E0CB710669}"/>
                </a:ext>
              </a:extLst>
            </p:cNvPr>
            <p:cNvSpPr/>
            <p:nvPr/>
          </p:nvSpPr>
          <p:spPr>
            <a:xfrm>
              <a:off x="1112797" y="3297454"/>
              <a:ext cx="1149972" cy="108602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 err="1"/>
                <a:t>Abstoßuns</a:t>
              </a:r>
              <a:r>
                <a:rPr lang="de-DE" sz="1200" dirty="0"/>
                <a:t>-risiko: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/>
                <a:t>Entzündung</a:t>
              </a:r>
            </a:p>
            <a:p>
              <a:pPr algn="ctr"/>
              <a:r>
                <a:rPr lang="de-DE" sz="1200" dirty="0"/>
                <a:t>DSA</a:t>
              </a:r>
            </a:p>
            <a:p>
              <a:pPr algn="ctr"/>
              <a:r>
                <a:rPr lang="de-DE" sz="1200" dirty="0"/>
                <a:t>Fibrose</a:t>
              </a:r>
            </a:p>
          </p:txBody>
        </p:sp>
        <p:sp>
          <p:nvSpPr>
            <p:cNvPr id="6" name="Pfeil: nach rechts 5">
              <a:extLst>
                <a:ext uri="{FF2B5EF4-FFF2-40B4-BE49-F238E27FC236}">
                  <a16:creationId xmlns:a16="http://schemas.microsoft.com/office/drawing/2014/main" id="{41C4D294-4EEC-4FDB-8ADB-0F72F1E27610}"/>
                </a:ext>
              </a:extLst>
            </p:cNvPr>
            <p:cNvSpPr/>
            <p:nvPr/>
          </p:nvSpPr>
          <p:spPr>
            <a:xfrm>
              <a:off x="1112798" y="2743200"/>
              <a:ext cx="1449428" cy="55245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Biopsie + DSA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82004D4-DF32-4C94-99FB-1F934DC4D13F}"/>
                </a:ext>
              </a:extLst>
            </p:cNvPr>
            <p:cNvSpPr/>
            <p:nvPr/>
          </p:nvSpPr>
          <p:spPr>
            <a:xfrm>
              <a:off x="2562226" y="3305175"/>
              <a:ext cx="1571624" cy="22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Niedrig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-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+/-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Tacrolimus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3-5ng/ml +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MMF 500mg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C12C34F-37D2-4CB1-8C6D-55071995E264}"/>
                </a:ext>
              </a:extLst>
            </p:cNvPr>
            <p:cNvSpPr/>
            <p:nvPr/>
          </p:nvSpPr>
          <p:spPr>
            <a:xfrm>
              <a:off x="4433307" y="3305175"/>
              <a:ext cx="1571624" cy="22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Mittel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-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-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Tacrolimus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5-8ng/ml +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MMF 1000mg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349219E-6F8B-449E-A919-820E12C0BD2E}"/>
                </a:ext>
              </a:extLst>
            </p:cNvPr>
            <p:cNvSpPr/>
            <p:nvPr/>
          </p:nvSpPr>
          <p:spPr>
            <a:xfrm>
              <a:off x="6304388" y="3305175"/>
              <a:ext cx="1571624" cy="22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Hoch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Tacrolimus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5-8ng/ml + </a:t>
              </a:r>
            </a:p>
            <a:p>
              <a:pPr algn="ctr"/>
              <a:r>
                <a:rPr lang="de-DE" sz="1200" dirty="0" err="1">
                  <a:solidFill>
                    <a:schemeClr val="tx1"/>
                  </a:solidFill>
                </a:rPr>
                <a:t>Everolimus</a:t>
              </a:r>
              <a:r>
                <a:rPr lang="de-DE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3-8ng/ml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7ABEFAB-2026-425A-8B00-A4B4D95CED68}"/>
                </a:ext>
              </a:extLst>
            </p:cNvPr>
            <p:cNvSpPr/>
            <p:nvPr/>
          </p:nvSpPr>
          <p:spPr>
            <a:xfrm>
              <a:off x="8175468" y="2514600"/>
              <a:ext cx="1816255" cy="307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Tacrolimus 3-5ng/ml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200" dirty="0" err="1">
                  <a:solidFill>
                    <a:schemeClr val="tx1"/>
                  </a:solidFill>
                </a:rPr>
                <a:t>Everolimus</a:t>
              </a:r>
              <a:r>
                <a:rPr lang="de-DE" sz="1200" dirty="0">
                  <a:solidFill>
                    <a:schemeClr val="tx1"/>
                  </a:solidFill>
                </a:rPr>
                <a:t> 3-8ng/ml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24A5446-0943-433E-B529-309DD8900162}"/>
                </a:ext>
              </a:extLst>
            </p:cNvPr>
            <p:cNvSpPr/>
            <p:nvPr/>
          </p:nvSpPr>
          <p:spPr>
            <a:xfrm>
              <a:off x="8175470" y="2000250"/>
              <a:ext cx="1816256" cy="4056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/>
                <a:t>GFR &lt; 60ml/min, HCC, CMV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2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082645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pic>
        <p:nvPicPr>
          <p:cNvPr id="12" name="Main graphic">
            <a:extLst>
              <a:ext uri="{FF2B5EF4-FFF2-40B4-BE49-F238E27FC236}">
                <a16:creationId xmlns:a16="http://schemas.microsoft.com/office/drawing/2014/main" id="{B2FBB6E4-9194-4715-8F74-C188BD23DA14}"/>
              </a:ext>
            </a:extLst>
          </p:cNvPr>
          <p:cNvPicPr/>
          <p:nvPr/>
        </p:nvPicPr>
        <p:blipFill rotWithShape="1">
          <a:blip r:embed="rId3"/>
          <a:srcRect b="64566"/>
          <a:stretch/>
        </p:blipFill>
        <p:spPr>
          <a:xfrm>
            <a:off x="5841626" y="1876425"/>
            <a:ext cx="5987886" cy="4468468"/>
          </a:xfrm>
          <a:prstGeom prst="rect">
            <a:avLst/>
          </a:prstGeom>
          <a:ln>
            <a:noFill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998F639-B34C-44F2-9A27-36467E4E5DCB}"/>
              </a:ext>
            </a:extLst>
          </p:cNvPr>
          <p:cNvSpPr txBox="1"/>
          <p:nvPr/>
        </p:nvSpPr>
        <p:spPr>
          <a:xfrm>
            <a:off x="6096000" y="6405071"/>
            <a:ext cx="55031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Saunders EA, Engel B, Höfer A, Hartleben B, Vondran FWR, Richter N, Potthoff A, Zender S, Wedemeyer H, Jaeckel E, Taubert R. Outcome and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safety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surveillance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biopsy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personalized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immunosuppression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program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after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transplantation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. Am J Transplant. 2022 Feb;22(2):519-531.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: 10.1111/ajt.16817.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2021 Sep 13. PMID: 34455702.</a:t>
            </a:r>
            <a:endParaRPr lang="de-DE" sz="7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D65B42-C8AE-4DD7-978A-04643E9E04F0}"/>
              </a:ext>
            </a:extLst>
          </p:cNvPr>
          <p:cNvSpPr txBox="1"/>
          <p:nvPr/>
        </p:nvSpPr>
        <p:spPr>
          <a:xfrm>
            <a:off x="338599" y="1801651"/>
            <a:ext cx="55031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293 Biopsien bei 287 Patienten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82 (25%) Indikationsbiopsien; 211 (75%) Protokollbiopsien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Veränderung der Therapie bei 166 (79%); keine Veränderung der Therapie bei 45 (21%); weitere Maßnahmen bei 47 (22%)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Nachbeobachtung noch nicht erfolgt bei 86 (41%); keine Nachbeobachtung bei 13 (6%) 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Nachbeobachtung erfolgt bei 112 (53%) </a:t>
            </a:r>
            <a:r>
              <a:rPr lang="de-DE" dirty="0">
                <a:sym typeface="Wingdings" panose="05000000000000000000" pitchFamily="2" charset="2"/>
              </a:rPr>
              <a:t> ALADIN FU</a:t>
            </a:r>
            <a:endParaRPr lang="de-DE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095B010-83CF-41E4-A393-2CBA6FC49D38}"/>
              </a:ext>
            </a:extLst>
          </p:cNvPr>
          <p:cNvSpPr/>
          <p:nvPr/>
        </p:nvSpPr>
        <p:spPr>
          <a:xfrm>
            <a:off x="5774951" y="1962150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76D7A59-ADE9-4025-AAF1-8047945E4DB9}"/>
              </a:ext>
            </a:extLst>
          </p:cNvPr>
          <p:cNvSpPr/>
          <p:nvPr/>
        </p:nvSpPr>
        <p:spPr>
          <a:xfrm>
            <a:off x="5774951" y="2857500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5B7BAE23-F44B-4FB1-B599-6C10EC4A7227}"/>
              </a:ext>
            </a:extLst>
          </p:cNvPr>
          <p:cNvSpPr/>
          <p:nvPr/>
        </p:nvSpPr>
        <p:spPr>
          <a:xfrm>
            <a:off x="5774951" y="4033109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A8C00117-DAE6-422D-BE44-3E076DEE5DC6}"/>
              </a:ext>
            </a:extLst>
          </p:cNvPr>
          <p:cNvSpPr/>
          <p:nvPr/>
        </p:nvSpPr>
        <p:spPr>
          <a:xfrm>
            <a:off x="5774951" y="5133944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30AC17C-6194-49C5-8F2B-02A279911F08}"/>
              </a:ext>
            </a:extLst>
          </p:cNvPr>
          <p:cNvSpPr/>
          <p:nvPr/>
        </p:nvSpPr>
        <p:spPr>
          <a:xfrm>
            <a:off x="5774951" y="5932561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</p:spTree>
    <p:extLst>
      <p:ext uri="{BB962C8B-B14F-4D97-AF65-F5344CB8AC3E}">
        <p14:creationId xmlns:p14="http://schemas.microsoft.com/office/powerpoint/2010/main" val="135784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082645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98F639-B34C-44F2-9A27-36467E4E5DCB}"/>
              </a:ext>
            </a:extLst>
          </p:cNvPr>
          <p:cNvSpPr txBox="1"/>
          <p:nvPr/>
        </p:nvSpPr>
        <p:spPr>
          <a:xfrm>
            <a:off x="6096000" y="6405071"/>
            <a:ext cx="55031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Saunders EA, Engel B, Höfer A, Hartleben B, Vondran FWR, Richter N, Potthoff A, Zender S, Wedemeyer H, Jaeckel E, Taubert R. Outcome and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safety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surveillance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biopsy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personalized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immunosuppression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program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after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transplantation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. Am J Transplant. 2022 Feb;22(2):519-531.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: 10.1111/ajt.16817.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2021 Sep 13. PMID: 34455702.</a:t>
            </a:r>
            <a:endParaRPr lang="de-DE" sz="7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D65B42-C8AE-4DD7-978A-04643E9E04F0}"/>
              </a:ext>
            </a:extLst>
          </p:cNvPr>
          <p:cNvSpPr txBox="1"/>
          <p:nvPr/>
        </p:nvSpPr>
        <p:spPr>
          <a:xfrm>
            <a:off x="338599" y="1801651"/>
            <a:ext cx="55031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Nachbeobachtung erfolgt bei 112 (53%) </a:t>
            </a:r>
            <a:r>
              <a:rPr lang="de-DE" dirty="0">
                <a:sym typeface="Wingdings" panose="05000000000000000000" pitchFamily="2" charset="2"/>
              </a:rPr>
              <a:t> ALADIN FU</a:t>
            </a: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Reduktion der Therapie bei 69 (62%); Steigerung der Therapie bei 11 (10%); Therapie beibehalten bei 32 (29%)</a:t>
            </a:r>
          </a:p>
          <a:p>
            <a:pPr algn="l">
              <a:buClr>
                <a:schemeClr val="accent1"/>
              </a:buClr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Relative Veränderung der Therapie in Prozent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Therapie wurde beibehalten; Erhöhung der Leberenzyme; Therapie wurde nicht beibehalten</a:t>
            </a:r>
          </a:p>
          <a:p>
            <a:pPr algn="l">
              <a:buClr>
                <a:schemeClr val="accent1"/>
              </a:buClr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Nachgewiesene Abstoßungsreaktion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095B010-83CF-41E4-A393-2CBA6FC49D38}"/>
              </a:ext>
            </a:extLst>
          </p:cNvPr>
          <p:cNvSpPr/>
          <p:nvPr/>
        </p:nvSpPr>
        <p:spPr>
          <a:xfrm>
            <a:off x="5774951" y="1962150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76D7A59-ADE9-4025-AAF1-8047945E4DB9}"/>
              </a:ext>
            </a:extLst>
          </p:cNvPr>
          <p:cNvSpPr/>
          <p:nvPr/>
        </p:nvSpPr>
        <p:spPr>
          <a:xfrm>
            <a:off x="5779793" y="3047999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5B7BAE23-F44B-4FB1-B599-6C10EC4A7227}"/>
              </a:ext>
            </a:extLst>
          </p:cNvPr>
          <p:cNvSpPr/>
          <p:nvPr/>
        </p:nvSpPr>
        <p:spPr>
          <a:xfrm>
            <a:off x="5774951" y="4033109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A8C00117-DAE6-422D-BE44-3E076DEE5DC6}"/>
              </a:ext>
            </a:extLst>
          </p:cNvPr>
          <p:cNvSpPr/>
          <p:nvPr/>
        </p:nvSpPr>
        <p:spPr>
          <a:xfrm>
            <a:off x="5774951" y="5002966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30AC17C-6194-49C5-8F2B-02A279911F08}"/>
              </a:ext>
            </a:extLst>
          </p:cNvPr>
          <p:cNvSpPr/>
          <p:nvPr/>
        </p:nvSpPr>
        <p:spPr>
          <a:xfrm>
            <a:off x="5774951" y="5913567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6D0D29C-8AB5-4204-A234-C5EFD702DB2B}"/>
              </a:ext>
            </a:extLst>
          </p:cNvPr>
          <p:cNvGrpSpPr/>
          <p:nvPr/>
        </p:nvGrpSpPr>
        <p:grpSpPr>
          <a:xfrm>
            <a:off x="6725569" y="1618633"/>
            <a:ext cx="5390231" cy="4694929"/>
            <a:chOff x="705769" y="2698812"/>
            <a:chExt cx="5390231" cy="3151573"/>
          </a:xfrm>
        </p:grpSpPr>
        <p:pic>
          <p:nvPicPr>
            <p:cNvPr id="19" name="Main graphic">
              <a:extLst>
                <a:ext uri="{FF2B5EF4-FFF2-40B4-BE49-F238E27FC236}">
                  <a16:creationId xmlns:a16="http://schemas.microsoft.com/office/drawing/2014/main" id="{0187DB77-FE1E-4F95-A054-5861E563AA21}"/>
                </a:ext>
              </a:extLst>
            </p:cNvPr>
            <p:cNvPicPr/>
            <p:nvPr/>
          </p:nvPicPr>
          <p:blipFill rotWithShape="1">
            <a:blip r:embed="rId3"/>
            <a:srcRect t="30184" b="33666"/>
            <a:stretch/>
          </p:blipFill>
          <p:spPr>
            <a:xfrm>
              <a:off x="705769" y="2805345"/>
              <a:ext cx="5390231" cy="3045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E59F351-73DC-48C3-A25C-2148708905D5}"/>
                </a:ext>
              </a:extLst>
            </p:cNvPr>
            <p:cNvSpPr/>
            <p:nvPr/>
          </p:nvSpPr>
          <p:spPr>
            <a:xfrm>
              <a:off x="1553592" y="2698812"/>
              <a:ext cx="1127464" cy="204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500" dirty="0" err="1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8FF2792-32C3-4427-8688-20A1FD268389}"/>
                </a:ext>
              </a:extLst>
            </p:cNvPr>
            <p:cNvSpPr/>
            <p:nvPr/>
          </p:nvSpPr>
          <p:spPr>
            <a:xfrm>
              <a:off x="3817398" y="2698812"/>
              <a:ext cx="1127464" cy="41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5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8190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658F5-F8FE-4D4D-BB27-72082C65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E5F6C1C-0245-4E4B-BF5A-2771EE4271C4}"/>
              </a:ext>
            </a:extLst>
          </p:cNvPr>
          <p:cNvSpPr txBox="1">
            <a:spLocks/>
          </p:cNvSpPr>
          <p:nvPr/>
        </p:nvSpPr>
        <p:spPr bwMode="gray">
          <a:xfrm>
            <a:off x="339063" y="1274505"/>
            <a:ext cx="1082645" cy="344128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CAFE368C-9082-4B8D-9D56-F71C25CD2C19}"/>
              </a:ext>
            </a:extLst>
          </p:cNvPr>
          <p:cNvSpPr txBox="1">
            <a:spLocks/>
          </p:cNvSpPr>
          <p:nvPr/>
        </p:nvSpPr>
        <p:spPr bwMode="gray">
          <a:xfrm>
            <a:off x="339063" y="268973"/>
            <a:ext cx="9317079" cy="40568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Warum bieten wir Protokollbiopsien an? Hintergrund und Beispiele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D68CCBC-B200-42C6-A034-C8733A38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99" y="678166"/>
            <a:ext cx="4028965" cy="344128"/>
          </a:xfrm>
        </p:spPr>
        <p:txBody>
          <a:bodyPr/>
          <a:lstStyle/>
          <a:p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Patiententag Lebertransplantation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98F639-B34C-44F2-9A27-36467E4E5DCB}"/>
              </a:ext>
            </a:extLst>
          </p:cNvPr>
          <p:cNvSpPr txBox="1"/>
          <p:nvPr/>
        </p:nvSpPr>
        <p:spPr>
          <a:xfrm>
            <a:off x="6096000" y="6405071"/>
            <a:ext cx="55031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Saunders EA, Engel B, Höfer A, Hartleben B, Vondran FWR, Richter N, Potthoff A, Zender S, Wedemeyer H, Jaeckel E, Taubert R. Outcome and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safety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surveillance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biopsy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personalized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immunosuppression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program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after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transplantation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. Am J Transplant. 2022 Feb;22(2):519-531.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: 10.1111/ajt.16817. </a:t>
            </a:r>
            <a:r>
              <a:rPr lang="de-DE" sz="7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de-DE" sz="700" b="0" i="0" dirty="0">
                <a:solidFill>
                  <a:srgbClr val="212121"/>
                </a:solidFill>
                <a:effectLst/>
                <a:latin typeface="BlinkMacSystemFont"/>
              </a:rPr>
              <a:t> 2021 Sep 13. PMID: 34455702.</a:t>
            </a:r>
            <a:endParaRPr lang="de-DE" sz="7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D65B42-C8AE-4DD7-978A-04643E9E04F0}"/>
              </a:ext>
            </a:extLst>
          </p:cNvPr>
          <p:cNvSpPr txBox="1"/>
          <p:nvPr/>
        </p:nvSpPr>
        <p:spPr>
          <a:xfrm>
            <a:off x="338599" y="1966714"/>
            <a:ext cx="55031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Einschluss von 35 Patienten in </a:t>
            </a:r>
            <a:r>
              <a:rPr lang="de-DE" dirty="0" err="1"/>
              <a:t>pre</a:t>
            </a:r>
            <a:r>
              <a:rPr lang="de-DE" dirty="0"/>
              <a:t>-ALADIN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Reduktion der Therapie bei 7 (20%); Steigerung der Therapie bei 1 (3%); Therapie beibehalten bei 27 (77%)</a:t>
            </a:r>
          </a:p>
          <a:p>
            <a:pPr algn="l">
              <a:buClr>
                <a:schemeClr val="accent1"/>
              </a:buClr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Relative Veränderung der Therapie in Prozent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Therapie wurde beibehalten; Erhöhung der Leberenzyme; Therapie wurde nicht beibehalten</a:t>
            </a:r>
          </a:p>
          <a:p>
            <a:pPr algn="l">
              <a:buClr>
                <a:schemeClr val="accent1"/>
              </a:buClr>
            </a:pPr>
            <a:endParaRPr lang="de-DE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Nachgewiesene Abstoßungsreaktion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095B010-83CF-41E4-A393-2CBA6FC49D38}"/>
              </a:ext>
            </a:extLst>
          </p:cNvPr>
          <p:cNvSpPr/>
          <p:nvPr/>
        </p:nvSpPr>
        <p:spPr>
          <a:xfrm>
            <a:off x="5774951" y="1962150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76D7A59-ADE9-4025-AAF1-8047945E4DB9}"/>
              </a:ext>
            </a:extLst>
          </p:cNvPr>
          <p:cNvSpPr/>
          <p:nvPr/>
        </p:nvSpPr>
        <p:spPr>
          <a:xfrm>
            <a:off x="5779793" y="3047999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5B7BAE23-F44B-4FB1-B599-6C10EC4A7227}"/>
              </a:ext>
            </a:extLst>
          </p:cNvPr>
          <p:cNvSpPr/>
          <p:nvPr/>
        </p:nvSpPr>
        <p:spPr>
          <a:xfrm>
            <a:off x="5774951" y="4033109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A8C00117-DAE6-422D-BE44-3E076DEE5DC6}"/>
              </a:ext>
            </a:extLst>
          </p:cNvPr>
          <p:cNvSpPr/>
          <p:nvPr/>
        </p:nvSpPr>
        <p:spPr>
          <a:xfrm>
            <a:off x="5774951" y="5002966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30AC17C-6194-49C5-8F2B-02A279911F08}"/>
              </a:ext>
            </a:extLst>
          </p:cNvPr>
          <p:cNvSpPr/>
          <p:nvPr/>
        </p:nvSpPr>
        <p:spPr>
          <a:xfrm>
            <a:off x="5774951" y="5836197"/>
            <a:ext cx="575266" cy="3810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E373E2F-7F10-476D-B88F-3EAE8A694AB1}"/>
              </a:ext>
            </a:extLst>
          </p:cNvPr>
          <p:cNvGrpSpPr/>
          <p:nvPr/>
        </p:nvGrpSpPr>
        <p:grpSpPr>
          <a:xfrm>
            <a:off x="6350217" y="1695760"/>
            <a:ext cx="5032158" cy="3952565"/>
            <a:chOff x="6257532" y="2618913"/>
            <a:chExt cx="5032158" cy="2769834"/>
          </a:xfrm>
        </p:grpSpPr>
        <p:pic>
          <p:nvPicPr>
            <p:cNvPr id="23" name="Main graphic">
              <a:extLst>
                <a:ext uri="{FF2B5EF4-FFF2-40B4-BE49-F238E27FC236}">
                  <a16:creationId xmlns:a16="http://schemas.microsoft.com/office/drawing/2014/main" id="{4B8AB18D-CAA4-4B94-9CBE-0929BE5354AE}"/>
                </a:ext>
              </a:extLst>
            </p:cNvPr>
            <p:cNvPicPr/>
            <p:nvPr/>
          </p:nvPicPr>
          <p:blipFill rotWithShape="1">
            <a:blip r:embed="rId3"/>
            <a:srcRect t="68794" r="10700"/>
            <a:stretch/>
          </p:blipFill>
          <p:spPr>
            <a:xfrm>
              <a:off x="6257532" y="2618913"/>
              <a:ext cx="5032158" cy="2769834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85390ED-9B76-48AE-84EA-E41E2414416F}"/>
                </a:ext>
              </a:extLst>
            </p:cNvPr>
            <p:cNvSpPr/>
            <p:nvPr/>
          </p:nvSpPr>
          <p:spPr>
            <a:xfrm>
              <a:off x="6257532" y="2618913"/>
              <a:ext cx="471742" cy="346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500" dirty="0" err="1"/>
            </a:p>
          </p:txBody>
        </p:sp>
      </p:grpSp>
      <p:pic>
        <p:nvPicPr>
          <p:cNvPr id="25" name="Main graphic">
            <a:extLst>
              <a:ext uri="{FF2B5EF4-FFF2-40B4-BE49-F238E27FC236}">
                <a16:creationId xmlns:a16="http://schemas.microsoft.com/office/drawing/2014/main" id="{016910B8-BB05-4CAE-A2EA-6D747D03565B}"/>
              </a:ext>
            </a:extLst>
          </p:cNvPr>
          <p:cNvPicPr/>
          <p:nvPr/>
        </p:nvPicPr>
        <p:blipFill rotWithShape="1">
          <a:blip r:embed="rId3"/>
          <a:srcRect l="91344" t="92931"/>
          <a:stretch/>
        </p:blipFill>
        <p:spPr>
          <a:xfrm>
            <a:off x="10894593" y="5702022"/>
            <a:ext cx="487782" cy="895350"/>
          </a:xfrm>
          <a:prstGeom prst="rect">
            <a:avLst/>
          </a:prstGeom>
          <a:ln>
            <a:noFill/>
          </a:ln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C436AAB-FBA6-4B94-AE4C-67F85044C890}"/>
              </a:ext>
            </a:extLst>
          </p:cNvPr>
          <p:cNvCxnSpPr/>
          <p:nvPr/>
        </p:nvCxnSpPr>
        <p:spPr>
          <a:xfrm flipV="1">
            <a:off x="11138484" y="5638800"/>
            <a:ext cx="0" cy="180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799530"/>
      </p:ext>
    </p:extLst>
  </p:cSld>
  <p:clrMapOvr>
    <a:masterClrMapping/>
  </p:clrMapOvr>
</p:sld>
</file>

<file path=ppt/theme/theme1.xml><?xml version="1.0" encoding="utf-8"?>
<a:theme xmlns:a="http://schemas.openxmlformats.org/drawingml/2006/main" name="LMU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custClrLst>
    <a:custClr name="Orange">
      <a:srgbClr val="E68200"/>
    </a:custClr>
    <a:custClr name="Orange 65%">
      <a:srgbClr val="EFAE59"/>
    </a:custClr>
    <a:custClr name="Lila">
      <a:srgbClr val="863776"/>
    </a:custClr>
    <a:custClr name="Lila 65%">
      <a:srgbClr val="B07DA6"/>
    </a:custClr>
    <a:custClr name="Gelb">
      <a:srgbClr val="FDC500"/>
    </a:custClr>
    <a:custClr name="Gelb 65%">
      <a:srgbClr val="FED959"/>
    </a:custClr>
    <a:custClr name="Rosa">
      <a:srgbClr val="F6AA8A"/>
    </a:custClr>
    <a:custClr name="Rosa 65%">
      <a:srgbClr val="F9C8B3"/>
    </a:custClr>
    <a:custClr name="Pink">
      <a:srgbClr val="E60060"/>
    </a:custClr>
    <a:custClr name="Pink 65%">
      <a:srgbClr val="EF5997"/>
    </a:custClr>
    <a:custClr name="Rostrot">
      <a:srgbClr val="9C1006"/>
    </a:custClr>
    <a:custClr name="Rostrot 65%">
      <a:srgbClr val="BF635D"/>
    </a:custClr>
    <a:custClr name="Flieder">
      <a:srgbClr val="5F388E"/>
    </a:custClr>
    <a:custClr name="Flieder 65%">
      <a:srgbClr val="977DB5"/>
    </a:custClr>
    <a:custClr name="Hellblau">
      <a:srgbClr val="29BDEF"/>
    </a:custClr>
    <a:custClr name="Hellblau 65%">
      <a:srgbClr val="74D4F5"/>
    </a:custClr>
    <a:custClr name="Petrol">
      <a:srgbClr val="007188"/>
    </a:custClr>
    <a:custClr name="Petrol 65%">
      <a:srgbClr val="59A3B2"/>
    </a:custClr>
    <a:custClr name="Olivgrün">
      <a:srgbClr val="5C6833"/>
    </a:custClr>
    <a:custClr name="Olivgrün 65%">
      <a:srgbClr val="959D7A"/>
    </a:custClr>
    <a:custClr name="Mittelbraun">
      <a:srgbClr val="77482D"/>
    </a:custClr>
    <a:custClr name="Mittelbraun 65%">
      <a:srgbClr val="A68876"/>
    </a:custClr>
  </a:custClrLst>
  <a:extLst>
    <a:ext uri="{05A4C25C-085E-4340-85A3-A5531E510DB2}">
      <thm15:themeFamily xmlns:thm15="http://schemas.microsoft.com/office/thememl/2012/main" name="LMU Klinikum_PowerPoint_16x9.potx" id="{10DD0EC3-A2FC-4DB9-96E2-3E013604DDEB}" vid="{DF7B04B0-7EF3-4205-988B-84CE4911409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Microsoft Office PowerPoint</Application>
  <PresentationFormat>Breitbild</PresentationFormat>
  <Paragraphs>267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BlinkMacSystemFont</vt:lpstr>
      <vt:lpstr>Calibri</vt:lpstr>
      <vt:lpstr>Verdana</vt:lpstr>
      <vt:lpstr>Wingdings</vt:lpstr>
      <vt:lpstr>LMU</vt:lpstr>
      <vt:lpstr>Warum bieten wir Protokollbiopsien an? Hintergrund und Beispiele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Defatting of Human Livers During Long-Term ex situ Normothermic Perfusion:  Novel Strategy to Rescue Discarded Organs for Transplantation</dc:title>
  <dc:creator>Mareljic, Nikola Dr.med.</dc:creator>
  <cp:lastModifiedBy>Mareljic, Nikola Dr.med.</cp:lastModifiedBy>
  <cp:revision>140</cp:revision>
  <dcterms:created xsi:type="dcterms:W3CDTF">2024-09-26T08:31:29Z</dcterms:created>
  <dcterms:modified xsi:type="dcterms:W3CDTF">2025-10-21T13:35:08Z</dcterms:modified>
</cp:coreProperties>
</file>