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leitung" id="{309e0765-7e8d-079a-00ee-885baed7703e}">
          <p14:sldIdLst>
            <p14:sldId id="256"/>
          </p14:sldIdLst>
        </p14:section>
        <p14:section name="Ausgangslage" id="{3d123c2a-dbea-b5b0-12de-8d0a898a9771}">
          <p14:sldIdLst>
            <p14:sldId id="257"/>
          </p14:sldIdLst>
        </p14:section>
        <p14:section name="Zuordnung" id="{63e75f02-bc79-c81f-4109-c26ab8473964}">
          <p14:sldIdLst>
            <p14:sldId id="258"/>
          </p14:sldIdLst>
        </p14:section>
        <p14:section name="Probleme" id="{08832de4-8b25-67e0-fe28-f13ff0708560}">
          <p14:sldIdLst>
            <p14:sldId id="259"/>
            <p14:sldId id="260"/>
          </p14:sldIdLst>
        </p14:section>
        <p14:section name="Bundesweit" id="{002e911f-5189-dd48-40e1-ce4d57692c48}">
          <p14:sldIdLst>
            <p14:sldId id="261"/>
            <p14:sldId id="262"/>
            <p14:sldId id="263"/>
          </p14:sldIdLst>
        </p14:section>
        <p14:section name="Fazit" id="{25eb4e3e-f27e-cadd-8cc6-b503961ee400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Kurzer Überblick: Wie die Leistungsgruppen der Kinderchirurgie (LG 15, geplante LG 16) tumor- und kinderorthopädische Leistungen bei Kindern erfassen und welche Risiken daraus entstehen.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LG 16 ist derzeit gestrichen (Stand der Recherche: März 2026). Maßgeblich ist der InEK-Grouper: Alter &lt; 16, Diagnose und Prozedur bestimmen die LG 15, die Fachabteilung spielt dafür keine Rolle. Ab 2028 greift das Abrechnungsverbot.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Abgeleitet aus dem InEK Leistungsgruppen-Definitionshandbuch 2026 (Kompaktversion), nicht mit dem Grouper berechnet. OPS bei Sarkomresektion: 5-782.2–.9, 5-828, 5-829.c, 5-852.c/d/j, Amputationen 5-862 bis 5-865. Kinderorthopädie LG 15 Gruppe 2: M86, M85.4/.5, M84, M89.1/.2, Syndaktylie 5-917. LG 14: Q65, Q66, M91, M93.0, M21, G80.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Punkt 2 betrifft konkret die Frage, an welchem Standort Haunersches Kinderspital und Tumororthopädie jeweils geführt werden. Zuweisung erfolgt pro Standort.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Ausgestaltung einer künftigen LG 16 ist offen; die Punkte beschreiben Risiken, keine Festlegungen. Die DGKJCH fordert die Wiedereinführung (zuletzt März 2026).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 der Recherche 16.10.2026 (Webseiten der Kliniken, Krankenhausverzeichnisse). Gleiches Gelände heißt nicht sicher gleiche Standortnummer; verbindlich ist das Standortverzeichnis (DKG/GKV-SV).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Mehrere dieser Häuser sind tumororthopädisch aktiv (u. a. Heidelberg, Frankfurt, Hannover, Würzburg, Regensburg). Für sie stellt sich dieselbe LG-15-Frage wie für Großhadern.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Zuordnung zum gleichen Campus überwiegend nach Kenntnisstand und Klinikverzeichnissen; gezielt geprüft: Essen, Magdeburg, Greifswald, Halle, Tübingen, Düsseldorf, Augsburg, Cottbus.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MU Deckblatt">
    <p:bg>
      <p:bgPr>
        <a:solidFill>
          <a:srgbClr val="005C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5156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rgbClr val="B0E2C1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MU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05C40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4"/>
                </a:solidFill>
              </a:rPr>
              <a:t>Leistungsgruppen Kinderchirurgie | 16.10.2026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Leistungsgruppen der Kinderchirurgie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B0E2C1"/>
                </a:solidFill>
              </a:rPr>
              <a:t>Folgen für Tumororthopädie und Kinderorthopädie</a:t>
            </a:r>
            <a:endParaRPr lang="en-US" sz="2200" dirty="0"/>
          </a:p>
        </p:txBody>
      </p:sp>
      <p:sp>
        <p:nvSpPr>
          <p:cNvPr id="4" name="Akzent"/>
          <p:cNvSpPr/>
          <p:nvPr/>
        </p:nvSpPr>
        <p:spPr>
          <a:xfrm>
            <a:off x="731520" y="4526280"/>
            <a:ext cx="1097280" cy="73152"/>
          </a:xfrm>
          <a:prstGeom prst="rect">
            <a:avLst/>
          </a:prstGeom>
          <a:solidFill>
            <a:srgbClr val="92D056"/>
          </a:solidFill>
          <a:ln w="12700">
            <a:solidFill>
              <a:srgbClr val="92D05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489204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Prof. Dr. Hans Roland Dürr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rgbClr val="B0E2C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Tumororthopädie, MUM · SarKUM</a:t>
            </a:r>
            <a:endParaRPr lang="en-US" sz="16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rgbClr val="B0E2C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LMU Klinikum München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9436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dirty="0">
                <a:solidFill>
                  <a:srgbClr val="B0E2C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16.10.2026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Ausgangslage: LG 15 entscheidet über die Abrechenbarkeit</a:t>
            </a:r>
            <a:endParaRPr lang="en-US" sz="3000" dirty="0"/>
          </a:p>
        </p:txBody>
      </p:sp>
      <p:sp>
        <p:nvSpPr>
          <p:cNvPr id="3" name="Karte 1"/>
          <p:cNvSpPr/>
          <p:nvPr/>
        </p:nvSpPr>
        <p:spPr>
          <a:xfrm>
            <a:off x="548640" y="1417320"/>
            <a:ext cx="3502152" cy="3931920"/>
          </a:xfrm>
          <a:prstGeom prst="roundRect">
            <a:avLst>
              <a:gd name="adj" fmla="val 3133"/>
            </a:avLst>
          </a:prstGeom>
          <a:solidFill>
            <a:srgbClr val="FDEAF1"/>
          </a:solidFill>
          <a:ln w="12700">
            <a:solidFill>
              <a:srgbClr val="FDEA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737360"/>
            <a:ext cx="28620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E5997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LG 16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651760"/>
            <a:ext cx="2862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gestrichen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246120"/>
            <a:ext cx="286207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Spezielle Kinder- und Jugendchirurgie: im KHVVG vorgesehen (≥ 5 FÄ Kinderchirurgie), im KHAG gestrichen. Wiedereinführung gefordert, nicht beschlossen.</a:t>
            </a:r>
            <a:endParaRPr lang="en-US" sz="1400" dirty="0"/>
          </a:p>
        </p:txBody>
      </p:sp>
      <p:sp>
        <p:nvSpPr>
          <p:cNvPr id="7" name="Karte 2"/>
          <p:cNvSpPr/>
          <p:nvPr/>
        </p:nvSpPr>
        <p:spPr>
          <a:xfrm>
            <a:off x="4325112" y="1417320"/>
            <a:ext cx="3502152" cy="3931920"/>
          </a:xfrm>
          <a:prstGeom prst="roundRect">
            <a:avLst>
              <a:gd name="adj" fmla="val 3133"/>
            </a:avLst>
          </a:prstGeom>
          <a:solidFill>
            <a:srgbClr val="EEF6EF"/>
          </a:solidFill>
          <a:ln w="12700">
            <a:solidFill>
              <a:srgbClr val="EEF6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45152" y="1737360"/>
            <a:ext cx="28620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088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LG 15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4645152" y="2651760"/>
            <a:ext cx="2862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maßgeblich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45152" y="3246120"/>
            <a:ext cx="286207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Allgemeine Kinder- und Jugendchirurgie: erfasst Fälle &lt; 16 J. über Diagnose-/Prozedurpaare – unabhängig von der behandelnden Fachabteilung.</a:t>
            </a:r>
            <a:endParaRPr lang="en-US" sz="1400" dirty="0"/>
          </a:p>
        </p:txBody>
      </p:sp>
      <p:sp>
        <p:nvSpPr>
          <p:cNvPr id="11" name="Karte 3"/>
          <p:cNvSpPr/>
          <p:nvPr/>
        </p:nvSpPr>
        <p:spPr>
          <a:xfrm>
            <a:off x="8101584" y="1417320"/>
            <a:ext cx="3502152" cy="3931920"/>
          </a:xfrm>
          <a:prstGeom prst="roundRect">
            <a:avLst>
              <a:gd name="adj" fmla="val 3133"/>
            </a:avLst>
          </a:prstGeom>
          <a:solidFill>
            <a:srgbClr val="FCEBD6"/>
          </a:solidFill>
          <a:ln w="12700">
            <a:solidFill>
              <a:srgbClr val="FCEBD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21624" y="1737360"/>
            <a:ext cx="28620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682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1.1.2028</a:t>
            </a:r>
            <a:endParaRPr lang="en-US" sz="4400" dirty="0"/>
          </a:p>
        </p:txBody>
      </p:sp>
      <p:sp>
        <p:nvSpPr>
          <p:cNvPr id="13" name="Text 11"/>
          <p:cNvSpPr txBox="1"/>
          <p:nvPr/>
        </p:nvSpPr>
        <p:spPr>
          <a:xfrm>
            <a:off x="8421624" y="2651760"/>
            <a:ext cx="2862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Abrechnungsverbot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8421624" y="3246120"/>
            <a:ext cx="286207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Keine Entgelte für Leistungen aus nicht zugewiesenen Leistungsgruppen (§ 8 Abs. 4 KHEntgG); Notfälle ausgenommen.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5C4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Die Abrechenbarkeit hängt an der LG-15-Zuweisung des Standorts – nicht an der orthopädischen Expertise.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Zuordnung typischer Fälle bei Kindern &lt; 16 Jahren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5486400"/>
                <a:gridCol w="1188720"/>
                <a:gridCol w="22860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Bereich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Fallkonstellation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Bewertung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</a:tr>
              <a:tr h="502920">
                <a:tc row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Tumororthopädie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Sarkomresektion C40/C41/C49 (Resektion, Knochenersatz, Tumorprothese, Kompartmentresektion, Amputation)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2410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15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Ohne LG 15 am Standort ab 2028 nicht abrechenbar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</a:tr>
              <a:tr h="502920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Biopsie, benigne Weichteiltumoren (D21, D48)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883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14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unkritisch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C"/>
                    </a:solidFill>
                  </a:tcPr>
                </a:tc>
              </a:tr>
              <a:tr h="502920">
                <a:tc row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Kinderorthopädie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Fehlbildungen (Q71–Q73, Q74.3, Q77/Q78) mit Resektion, Osteotomie, Transplantat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2410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15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abhängig von LG-15-Zuweisung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</a:tr>
              <a:tr h="502920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Osteomyelitis, Knochenzysten, Pseudarthrose, Fugenstillstand mit Resektion/Transplantat; Syndaktylie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2410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15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abhängig von LG-15-Zuweisung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4"/>
                    </a:solidFill>
                  </a:tcPr>
                </a:tc>
              </a:tr>
              <a:tr h="502920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Hüftdysplasie, Klumpfuß, Perthes, ECF, Achskorrektur, Zerebralparese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883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14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unkritisch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8EC"/>
                    </a:solidFill>
                  </a:tcPr>
                </a:tc>
              </a:tr>
              <a:tr h="502920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Skoliose-Operation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F6E7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28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eigene LG (Wirbelsäule)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Kindertraumatologie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Suprakondyläre Humerusfraktur, Femurfrakturen (außer ESIN), Polytrauma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F6E7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27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keine Bindung an Kinderchirurgie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Alle Bereiche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CC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Identischer Eingriff ab 16 Jahren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F6E7A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LG 14 / spez.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Bruch durch Altersgrenze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5F7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9893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682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■ </a:t>
            </a:r>
            <a:pPr indent="0" marL="0">
              <a:buNone/>
            </a:pPr>
            <a:r>
              <a:rPr lang="en-US" sz="1100" dirty="0">
                <a:solidFill>
                  <a:srgbClr val="5B6B6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abhängig von LG-15-Zuweisung     </a:t>
            </a:r>
            <a:pPr indent="0" marL="0">
              <a:buNone/>
            </a:pPr>
            <a:r>
              <a:rPr lang="en-US" sz="1100" dirty="0">
                <a:solidFill>
                  <a:srgbClr val="92D0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■ </a:t>
            </a:r>
            <a:pPr indent="0" marL="0">
              <a:buNone/>
            </a:pPr>
            <a:r>
              <a:rPr lang="en-US" sz="1100" dirty="0">
                <a:solidFill>
                  <a:srgbClr val="5B6B6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unkritisch (LG 14)     </a:t>
            </a:r>
            <a:pPr indent="0" marL="0">
              <a:buNone/>
            </a:pPr>
            <a:r>
              <a:rPr lang="en-US" sz="1100" dirty="0">
                <a:solidFill>
                  <a:srgbClr val="59A3B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■ </a:t>
            </a:r>
            <a:pPr indent="0" marL="0">
              <a:buNone/>
            </a:pPr>
            <a:r>
              <a:rPr lang="en-US" sz="1100" dirty="0">
                <a:solidFill>
                  <a:srgbClr val="5B6B6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andere spezifische LG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Kernprobleme der heutigen LG-15-Logik</a:t>
            </a:r>
            <a:endParaRPr lang="en-US" sz="3000" dirty="0"/>
          </a:p>
        </p:txBody>
      </p:sp>
      <p:sp>
        <p:nvSpPr>
          <p:cNvPr id="3" name="Nummer 1"/>
          <p:cNvSpPr/>
          <p:nvPr/>
        </p:nvSpPr>
        <p:spPr>
          <a:xfrm>
            <a:off x="548640" y="1554480"/>
            <a:ext cx="822960" cy="822960"/>
          </a:xfrm>
          <a:prstGeom prst="ellipse">
            <a:avLst/>
          </a:prstGeom>
          <a:solidFill>
            <a:srgbClr val="E68200"/>
          </a:solidFill>
          <a:ln w="12700">
            <a:solidFill>
              <a:srgbClr val="E682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5544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691640" y="14630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05C4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Abhängigkeit von LG 15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691640" y="196596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Hochspezialisierte Sarkom- und Fehlbildungschirurgie bei Kindern ist an die kinderchirurgische Leistungsgruppe gebunden. Tumororthopädische Expertise bildet das System nicht ab.</a:t>
            </a:r>
            <a:endParaRPr lang="en-US" sz="1600" dirty="0"/>
          </a:p>
        </p:txBody>
      </p:sp>
      <p:sp>
        <p:nvSpPr>
          <p:cNvPr id="7" name="Nummer 2"/>
          <p:cNvSpPr/>
          <p:nvPr/>
        </p:nvSpPr>
        <p:spPr>
          <a:xfrm>
            <a:off x="548640" y="3063240"/>
            <a:ext cx="822960" cy="822960"/>
          </a:xfrm>
          <a:prstGeom prst="ellipse">
            <a:avLst/>
          </a:prstGeom>
          <a:solidFill>
            <a:srgbClr val="EE5997"/>
          </a:solidFill>
          <a:ln w="12700">
            <a:solidFill>
              <a:srgbClr val="EE599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3063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1691640" y="29718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05C4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Standortbezug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347472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Liegt die Kinderchirurgie an einem anderen Standort als die Tumororthopädie, droht der Verlust der Abrechenbarkeit.</a:t>
            </a:r>
            <a:endParaRPr lang="en-US" sz="1600" dirty="0"/>
          </a:p>
        </p:txBody>
      </p:sp>
      <p:sp>
        <p:nvSpPr>
          <p:cNvPr id="11" name="Nummer 3"/>
          <p:cNvSpPr/>
          <p:nvPr/>
        </p:nvSpPr>
        <p:spPr>
          <a:xfrm>
            <a:off x="548640" y="4572000"/>
            <a:ext cx="822960" cy="822960"/>
          </a:xfrm>
          <a:prstGeom prst="ellipse">
            <a:avLst/>
          </a:prstGeom>
          <a:solidFill>
            <a:srgbClr val="977EB5"/>
          </a:solidFill>
          <a:ln w="12700">
            <a:solidFill>
              <a:srgbClr val="977E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4572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448056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05C4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Budgetverschiebung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498348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Orthopädische Leistungen erscheinen in den Vorhaltebudgets der Kinderchirurgie, nicht der Orthopädie.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Falls die LG 16 wieder eingeführt wird</a:t>
            </a:r>
            <a:endParaRPr lang="en-US" sz="3000" dirty="0"/>
          </a:p>
        </p:txBody>
      </p:sp>
      <p:sp>
        <p:nvSpPr>
          <p:cNvPr id="3" name="Risiko 1"/>
          <p:cNvSpPr/>
          <p:nvPr/>
        </p:nvSpPr>
        <p:spPr>
          <a:xfrm>
            <a:off x="548640" y="137160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E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Höhere Personalhürde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4892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≥ 5 FÄ Kinder- und Jugendchirurgie; Orthopäden zählen nicht – auch nicht mit Zusatz-WB Kinder- und Jugendorthopädie.</a:t>
            </a:r>
            <a:endParaRPr lang="en-US" sz="1400" dirty="0"/>
          </a:p>
        </p:txBody>
      </p:sp>
      <p:sp>
        <p:nvSpPr>
          <p:cNvPr id="6" name="Risiko 2"/>
          <p:cNvSpPr/>
          <p:nvPr/>
        </p:nvSpPr>
        <p:spPr>
          <a:xfrm>
            <a:off x="6172200" y="137160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46520" y="155448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E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Abwanderung komplexer Fälle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446520" y="2011680"/>
            <a:ext cx="4892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Sarkom-, Rekonstruktions- und Fehlbildungschirurgie nur noch an Standorten mit großer Kinderchirurgie abrechenbar.</a:t>
            </a:r>
            <a:endParaRPr lang="en-US" sz="1400" dirty="0"/>
          </a:p>
        </p:txBody>
      </p:sp>
      <p:sp>
        <p:nvSpPr>
          <p:cNvPr id="9" name="Risiko 3"/>
          <p:cNvSpPr/>
          <p:nvPr/>
        </p:nvSpPr>
        <p:spPr>
          <a:xfrm>
            <a:off x="548640" y="315468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3375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E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Kompetenz ≠ Abrechnung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794760"/>
            <a:ext cx="4892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Expertise in der Tumororthopädie, Abrechnungsrecht in der Kinderchirurgie – Folge: Verlegungen oder Versorgung ohne Expertise.</a:t>
            </a:r>
            <a:endParaRPr lang="en-US" sz="1400" dirty="0"/>
          </a:p>
        </p:txBody>
      </p:sp>
      <p:sp>
        <p:nvSpPr>
          <p:cNvPr id="12" name="Risiko 4"/>
          <p:cNvSpPr/>
          <p:nvPr/>
        </p:nvSpPr>
        <p:spPr>
          <a:xfrm>
            <a:off x="6172200" y="3154680"/>
            <a:ext cx="5440680" cy="1600200"/>
          </a:xfrm>
          <a:prstGeom prst="roundRect">
            <a:avLst>
              <a:gd name="adj" fmla="val 5714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46520" y="33375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E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Weiterbildung und Zentren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3794760"/>
            <a:ext cx="4892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Weniger Fälle schwächen die Weiterbildung Kinder- und Jugendorthopädie und die Sarkomzentren.</a:t>
            </a:r>
            <a:endParaRPr lang="en-US" sz="1400" dirty="0"/>
          </a:p>
        </p:txBody>
      </p:sp>
      <p:sp>
        <p:nvSpPr>
          <p:cNvPr id="15" name="Forderung"/>
          <p:cNvSpPr/>
          <p:nvPr/>
        </p:nvSpPr>
        <p:spPr>
          <a:xfrm>
            <a:off x="548640" y="502920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005C40"/>
          </a:solidFill>
          <a:ln w="12700">
            <a:solidFill>
              <a:srgbClr val="005C4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502920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2D0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Forderung: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einer LG 16 für orthopädische Leistungen auch FÄ für O&amp;U mit Zusatz-Weiterbildung Kinder- und Jugendorthopädie als Qualifikation anerkennen.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Bundesweit: kein Münchner Sonderfall</a:t>
            </a:r>
            <a:endParaRPr lang="en-US" sz="3000" dirty="0"/>
          </a:p>
        </p:txBody>
      </p:sp>
      <p:sp>
        <p:nvSpPr>
          <p:cNvPr id="3" name="Kennzahl 1"/>
          <p:cNvSpPr/>
          <p:nvPr/>
        </p:nvSpPr>
        <p:spPr>
          <a:xfrm>
            <a:off x="548640" y="1417320"/>
            <a:ext cx="3502152" cy="3291840"/>
          </a:xfrm>
          <a:prstGeom prst="roundRect">
            <a:avLst>
              <a:gd name="adj" fmla="val 3333"/>
            </a:avLst>
          </a:prstGeom>
          <a:solidFill>
            <a:srgbClr val="FCEBD6"/>
          </a:solidFill>
          <a:ln w="12700">
            <a:solidFill>
              <a:srgbClr val="FCEBD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691640"/>
            <a:ext cx="28620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E682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788920"/>
            <a:ext cx="2862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Unikliniken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246120"/>
            <a:ext cx="28620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Orthopädie und Kinderchirurgie an getrennten Standorten oder keine Kinderchirurgie</a:t>
            </a:r>
            <a:endParaRPr lang="en-US" sz="1400" dirty="0"/>
          </a:p>
        </p:txBody>
      </p:sp>
      <p:sp>
        <p:nvSpPr>
          <p:cNvPr id="7" name="Kennzahl 2"/>
          <p:cNvSpPr/>
          <p:nvPr/>
        </p:nvSpPr>
        <p:spPr>
          <a:xfrm>
            <a:off x="4325112" y="1417320"/>
            <a:ext cx="3502152" cy="3291840"/>
          </a:xfrm>
          <a:prstGeom prst="roundRect">
            <a:avLst>
              <a:gd name="adj" fmla="val 3333"/>
            </a:avLst>
          </a:prstGeom>
          <a:solidFill>
            <a:srgbClr val="EEF6EF"/>
          </a:solidFill>
          <a:ln w="12700">
            <a:solidFill>
              <a:srgbClr val="EEF6E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45152" y="1691640"/>
            <a:ext cx="28620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0088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24</a:t>
            </a:r>
            <a:endParaRPr lang="en-US" sz="6600" dirty="0"/>
          </a:p>
        </p:txBody>
      </p:sp>
      <p:sp>
        <p:nvSpPr>
          <p:cNvPr id="9" name="Text 7"/>
          <p:cNvSpPr txBox="1"/>
          <p:nvPr/>
        </p:nvSpPr>
        <p:spPr>
          <a:xfrm>
            <a:off x="4645152" y="2788920"/>
            <a:ext cx="2862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Unikliniken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645152" y="3246120"/>
            <a:ext cx="28620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beide Fächer auf demselben Campus – kein Standortproblem zu erwarten</a:t>
            </a:r>
            <a:endParaRPr lang="en-US" sz="1400" dirty="0"/>
          </a:p>
        </p:txBody>
      </p:sp>
      <p:sp>
        <p:nvSpPr>
          <p:cNvPr id="11" name="Kennzahl 3"/>
          <p:cNvSpPr/>
          <p:nvPr/>
        </p:nvSpPr>
        <p:spPr>
          <a:xfrm>
            <a:off x="8101584" y="1417320"/>
            <a:ext cx="3502152" cy="3291840"/>
          </a:xfrm>
          <a:prstGeom prst="roundRect">
            <a:avLst>
              <a:gd name="adj" fmla="val 3333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21624" y="1691640"/>
            <a:ext cx="28620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59A3B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6600" dirty="0"/>
          </a:p>
        </p:txBody>
      </p:sp>
      <p:sp>
        <p:nvSpPr>
          <p:cNvPr id="13" name="Text 11"/>
          <p:cNvSpPr txBox="1"/>
          <p:nvPr/>
        </p:nvSpPr>
        <p:spPr>
          <a:xfrm>
            <a:off x="8421624" y="2788920"/>
            <a:ext cx="28620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Unikliniken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421624" y="3246120"/>
            <a:ext cx="286207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unklar (Verbundstrukturen, Kinderchirurgie nicht eindeutig)</a:t>
            </a:r>
            <a:endParaRPr lang="en-US" sz="1400" dirty="0"/>
          </a:p>
        </p:txBody>
      </p:sp>
      <p:sp>
        <p:nvSpPr>
          <p:cNvPr id="15" name="Kernaussage"/>
          <p:cNvSpPr/>
          <p:nvPr/>
        </p:nvSpPr>
        <p:spPr>
          <a:xfrm>
            <a:off x="548640" y="4983480"/>
            <a:ext cx="11064240" cy="1097280"/>
          </a:xfrm>
          <a:prstGeom prst="roundRect">
            <a:avLst>
              <a:gd name="adj" fmla="val 8333"/>
            </a:avLst>
          </a:prstGeom>
          <a:solidFill>
            <a:srgbClr val="005C40"/>
          </a:solidFill>
          <a:ln w="12700">
            <a:solidFill>
              <a:srgbClr val="005C4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2D0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Muster: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Betroffen sind vor allem Klinika, deren Orthopädie historisch in eigenen Häusern sitzt – Friedrichsheim, Annastift, König-Ludwig-Haus, RKU, Bad Abbach, Eisenberg, Schlierbach.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Getrennte Standorte an 12 Universitätsklinika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91840"/>
                <a:gridCol w="2560320"/>
                <a:gridCol w="338328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Uniklinikum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Orthopädie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Kinderchirurgie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Bemerkung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C40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LMU München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Campus Großhadern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Hauner, Campus Innenstadt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6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TU München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rechts der Isar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keine am Klinikum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6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Kinderklinik Schwabing, anderer Träger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Erlangen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Waldkrankenhaus St. Marien (Lehrstuhl)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Uniklinikum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6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Orthop. Chirurgie auch Hauptcampus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Frankfurt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Friedrichsheim (eigene gGmbH)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Uniklinik, Hauptcampus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MHH Hannover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DIAKOVERE Annastift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MHH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6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anderer Träger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Heidelberg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Schlierbach (inkl. Orthop. Onkologie)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Neuenheimer Feld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Jena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Waldkliniken Eisenberg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Uniklinikum Jena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Regensburg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Asklepios Bad Abbach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KUNO / St. Hedwig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Würzburg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König-Ludwig-Haus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Uniklinikum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Ulm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RKU (eigene gGmbH)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Uniklinikum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Oldenburg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Pius-Hospital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Klinikum Oldenburg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5B6B6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zwei Träger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Rostock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Gehlsheimer Straße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A2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Campus Schillingallee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27432" marB="27432" anchor="ctr">
                    <a:lnL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E2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610819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B6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Recherche 16.10.2026; Standortnummern nicht geprüft – verbindlich ist das Standortverzeichnis.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5C40"/>
                </a:solidFill>
              </a:rPr>
              <a:t>Gleicher Campus an 24 Universitätsklinika</a:t>
            </a:r>
            <a:endParaRPr lang="en-US" sz="3000" dirty="0"/>
          </a:p>
        </p:txBody>
      </p:sp>
      <p:sp>
        <p:nvSpPr>
          <p:cNvPr id="3" name="Gleicher Campus"/>
          <p:cNvSpPr/>
          <p:nvPr/>
        </p:nvSpPr>
        <p:spPr>
          <a:xfrm>
            <a:off x="548640" y="1325880"/>
            <a:ext cx="7315200" cy="4709160"/>
          </a:xfrm>
          <a:prstGeom prst="roundRect">
            <a:avLst>
              <a:gd name="adj" fmla="val 1942"/>
            </a:avLst>
          </a:prstGeom>
          <a:solidFill>
            <a:srgbClr val="EEF6EF"/>
          </a:solidFill>
          <a:ln w="12700">
            <a:solidFill>
              <a:srgbClr val="EEF6E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50876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088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Kein Standortproblem zu erwarten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574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Aachen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Augsburg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Berlin Charité*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Bonn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Cottbus (Lausitz)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Dresden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Düsseldorf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Essen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3108960" y="20574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Freiburg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Gießen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Göttingen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Greifswald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Halle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Hamburg (UKE)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Homburg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Kiel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394960" y="2057400"/>
            <a:ext cx="21945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Köln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Leipzig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Lübeck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Magdeburg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Mainz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Mannheim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Münster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Tübingen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48640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6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* Charité: drei Standortnummern; Kinderchirurgie am Campus Virchow</a:t>
            </a:r>
            <a:endParaRPr lang="en-US" sz="1100" dirty="0"/>
          </a:p>
        </p:txBody>
      </p:sp>
      <p:sp>
        <p:nvSpPr>
          <p:cNvPr id="9" name="Unklar"/>
          <p:cNvSpPr/>
          <p:nvPr/>
        </p:nvSpPr>
        <p:spPr>
          <a:xfrm>
            <a:off x="8138160" y="1325880"/>
            <a:ext cx="3474720" cy="4709160"/>
          </a:xfrm>
          <a:prstGeom prst="roundRect">
            <a:avLst>
              <a:gd name="adj" fmla="val 2632"/>
            </a:avLst>
          </a:prstGeom>
          <a:solidFill>
            <a:srgbClr val="EAF5F7"/>
          </a:solidFill>
          <a:ln w="12700">
            <a:solidFill>
              <a:srgbClr val="EAF5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412480" y="15087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F6E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Unklar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412480" y="205740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Bochum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Verbund mehrerer Häuser, keine universitäre Kinderchirurgie gefunden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Marburg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eigene Kinderchirurgie nicht eindeutig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Bielefeld (OWL)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A2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beide im EvKB, aber verschiedene Betriebsstätten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Fazit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56616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LG-15-Zuweisung des Standorts klären – Medizincontrolling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Tumor- und kinderorthopädische Fälle &lt; 16 J. intern abgrenzen (Budget, Vorhaltung)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Bei LG 16: Anerkennung der Zusatz-WB Kinder- und Jugendorthopädie einfordern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 Unikliniken bundesweit betroffen – Initiative über Fachgesellschaften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893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0E2C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Abgeleitet aus dem InEK LG-Definitionshandbuch 2026 (Kompaktversion), nicht mit dem Grouper berechnet. Keine Rechtsberatung.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731520" y="35204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MU Klinikum">
  <a:themeElements>
    <a:clrScheme name="LMU Klinikum">
      <a:dk1>
        <a:srgbClr val="1F2A26"/>
      </a:dk1>
      <a:lt1>
        <a:srgbClr val="FFFFFF"/>
      </a:lt1>
      <a:dk2>
        <a:srgbClr val="005C40"/>
      </a:dk2>
      <a:lt2>
        <a:srgbClr val="EEF6EF"/>
      </a:lt2>
      <a:accent1>
        <a:srgbClr val="00883A"/>
      </a:accent1>
      <a:accent2>
        <a:srgbClr val="92D056"/>
      </a:accent2>
      <a:accent3>
        <a:srgbClr val="59A3B1"/>
      </a:accent3>
      <a:accent4>
        <a:srgbClr val="E68200"/>
      </a:accent4>
      <a:accent5>
        <a:srgbClr val="EE5997"/>
      </a:accent5>
      <a:accent6>
        <a:srgbClr val="977EB5"/>
      </a:accent6>
      <a:hlink>
        <a:srgbClr val="00883A"/>
      </a:hlink>
      <a:folHlink>
        <a:srgbClr val="005C40"/>
      </a:folHlink>
    </a:clrScheme>
    <a:fontScheme name="LMU Klinikum">
      <a:majorFont>
        <a:latin typeface="Segoe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LMU Klinikum München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Leistungsgruppen der Kinderchirurgie – Folgen für Tumor- und Kinderorthopädie</dc:title>
  <dc:subject>PptxGenJS Presentation</dc:subject>
  <dc:creator>Prof. Dr. Hans Roland Dürr</dc:creator>
  <cp:lastModifiedBy>Prof. Dr. Hans Roland Dürr</cp:lastModifiedBy>
  <cp:revision>1</cp:revision>
  <dcterms:created xsi:type="dcterms:W3CDTF">2026-10-16T08:14:46Z</dcterms:created>
  <dcterms:modified xsi:type="dcterms:W3CDTF">2026-10-16T08:14:46Z</dcterms:modified>
</cp:coreProperties>
</file>